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60" r:id="rId1"/>
  </p:sldMasterIdLst>
  <p:notesMasterIdLst>
    <p:notesMasterId r:id="rId34"/>
  </p:notesMasterIdLst>
  <p:sldIdLst>
    <p:sldId id="256" r:id="rId2"/>
    <p:sldId id="381" r:id="rId3"/>
    <p:sldId id="346" r:id="rId4"/>
    <p:sldId id="355" r:id="rId5"/>
    <p:sldId id="354" r:id="rId6"/>
    <p:sldId id="294" r:id="rId7"/>
    <p:sldId id="366" r:id="rId8"/>
    <p:sldId id="378" r:id="rId9"/>
    <p:sldId id="382" r:id="rId10"/>
    <p:sldId id="385" r:id="rId11"/>
    <p:sldId id="386" r:id="rId12"/>
    <p:sldId id="387" r:id="rId13"/>
    <p:sldId id="383" r:id="rId14"/>
    <p:sldId id="389" r:id="rId15"/>
    <p:sldId id="388" r:id="rId16"/>
    <p:sldId id="403" r:id="rId17"/>
    <p:sldId id="395" r:id="rId18"/>
    <p:sldId id="402" r:id="rId19"/>
    <p:sldId id="405" r:id="rId20"/>
    <p:sldId id="406" r:id="rId21"/>
    <p:sldId id="408" r:id="rId22"/>
    <p:sldId id="400" r:id="rId23"/>
    <p:sldId id="397" r:id="rId24"/>
    <p:sldId id="399" r:id="rId25"/>
    <p:sldId id="277" r:id="rId26"/>
    <p:sldId id="392" r:id="rId27"/>
    <p:sldId id="409" r:id="rId28"/>
    <p:sldId id="413" r:id="rId29"/>
    <p:sldId id="280" r:id="rId30"/>
    <p:sldId id="455" r:id="rId31"/>
    <p:sldId id="456" r:id="rId32"/>
    <p:sldId id="457" r:id="rId33"/>
  </p:sldIdLst>
  <p:sldSz cx="9144000" cy="6858000" type="screen4x3"/>
  <p:notesSz cx="6858000" cy="9144000"/>
  <p:embeddedFontLst>
    <p:embeddedFont>
      <p:font typeface="ＭＳ Ｐゴシック" panose="020B0600070205080204" pitchFamily="34" charset="-128"/>
      <p:regular r:id="rId35"/>
    </p:embeddedFont>
    <p:embeddedFont>
      <p:font typeface="Century Gothic" panose="020B0502020202020204" pitchFamily="34" charset="0"/>
      <p:regular r:id="rId36"/>
      <p:bold r:id="rId37"/>
      <p:italic r:id="rId38"/>
      <p:boldItalic r:id="rId39"/>
    </p:embeddedFont>
    <p:embeddedFont>
      <p:font typeface="Tahoma" panose="020B0604030504040204" pitchFamily="34" charset="0"/>
      <p:regular r:id="rId40"/>
      <p:bold r:id="rId41"/>
    </p:embeddedFont>
    <p:embeddedFont>
      <p:font typeface="Tunga" panose="020B0502040204020203" pitchFamily="34" charset="0"/>
      <p:regular r:id="rId42"/>
      <p:bold r:id="rId43"/>
    </p:embeddedFont>
    <p:embeddedFont>
      <p:font typeface="Corbel" panose="020B0503020204020204" pitchFamily="34" charset="0"/>
      <p:regular r:id="rId44"/>
      <p:bold r:id="rId45"/>
      <p:italic r:id="rId46"/>
      <p:boldItalic r:id="rId47"/>
    </p:embeddedFont>
    <p:embeddedFont>
      <p:font typeface="Calibri" panose="020F0502020204030204" pitchFamily="34" charset="0"/>
      <p:regular r:id="rId48"/>
      <p:bold r:id="rId49"/>
      <p:italic r:id="rId50"/>
      <p:bold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C1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9" autoAdjust="0"/>
    <p:restoredTop sz="93758" autoAdjust="0"/>
  </p:normalViewPr>
  <p:slideViewPr>
    <p:cSldViewPr>
      <p:cViewPr varScale="1">
        <p:scale>
          <a:sx n="79" d="100"/>
          <a:sy n="79" d="100"/>
        </p:scale>
        <p:origin x="-342" y="-90"/>
      </p:cViewPr>
      <p:guideLst>
        <p:guide orient="horz" pos="2160"/>
        <p:guide pos="2880"/>
      </p:guideLst>
    </p:cSldViewPr>
  </p:slideViewPr>
  <p:outlineViewPr>
    <p:cViewPr>
      <p:scale>
        <a:sx n="33" d="100"/>
        <a:sy n="33" d="100"/>
      </p:scale>
      <p:origin x="0" y="62682"/>
    </p:cViewPr>
  </p:outlineViewPr>
  <p:notesTextViewPr>
    <p:cViewPr>
      <p:scale>
        <a:sx n="1" d="1"/>
        <a:sy n="1" d="1"/>
      </p:scale>
      <p:origin x="0" y="0"/>
    </p:cViewPr>
  </p:notesTextViewPr>
  <p:sorterViewPr>
    <p:cViewPr>
      <p:scale>
        <a:sx n="100" d="100"/>
        <a:sy n="100" d="100"/>
      </p:scale>
      <p:origin x="0" y="26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180C8A-D2E4-4495-AF9F-052BC1FF86BD}" type="datetimeFigureOut">
              <a:rPr lang="en-US" smtClean="0"/>
              <a:t>1/14/2016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8C0839-A752-4026-B076-2AA4A81C1342}" type="slidenum">
              <a:rPr lang="en-US" smtClean="0"/>
              <a:t>‹#›</a:t>
            </a:fld>
            <a:endParaRPr lang="en-US"/>
          </a:p>
        </p:txBody>
      </p:sp>
    </p:spTree>
    <p:extLst>
      <p:ext uri="{BB962C8B-B14F-4D97-AF65-F5344CB8AC3E}">
        <p14:creationId xmlns:p14="http://schemas.microsoft.com/office/powerpoint/2010/main" val="4275735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C0839-A752-4026-B076-2AA4A81C1342}" type="slidenum">
              <a:rPr lang="en-US" smtClean="0"/>
              <a:t>1</a:t>
            </a:fld>
            <a:endParaRPr lang="en-US"/>
          </a:p>
        </p:txBody>
      </p:sp>
    </p:spTree>
    <p:extLst>
      <p:ext uri="{BB962C8B-B14F-4D97-AF65-F5344CB8AC3E}">
        <p14:creationId xmlns:p14="http://schemas.microsoft.com/office/powerpoint/2010/main" val="3260102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58875" y="696913"/>
            <a:ext cx="4541838" cy="3408362"/>
          </a:xfrm>
          <a:ln/>
        </p:spPr>
      </p:sp>
      <p:sp>
        <p:nvSpPr>
          <p:cNvPr id="27651" name="Rectangle 3"/>
          <p:cNvSpPr>
            <a:spLocks noGrp="1" noChangeArrowheads="1"/>
          </p:cNvSpPr>
          <p:nvPr>
            <p:ph type="body" idx="1"/>
          </p:nvPr>
        </p:nvSpPr>
        <p:spPr>
          <a:xfrm>
            <a:off x="757860" y="4128789"/>
            <a:ext cx="5537959" cy="432681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3" tIns="45183" rIns="90363" bIns="45183"/>
          <a:lstStyle/>
          <a:p>
            <a:r>
              <a:rPr lang="en-US" smtClean="0"/>
              <a:t>Which are membership requests, submits, develops and maintains To help achieve the objectives of Reusability, interoperability and portability</a:t>
            </a:r>
          </a:p>
          <a:p>
            <a:r>
              <a:rPr lang="en-GB" smtClean="0"/>
              <a:t>These standards are requested, submitted, adopted and maintained by the membership.</a:t>
            </a:r>
          </a:p>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29700" name="Slide Number Placeholder 3"/>
          <p:cNvSpPr txBox="1">
            <a:spLocks noGrp="1"/>
          </p:cNvSpPr>
          <p:nvPr/>
        </p:nvSpPr>
        <p:spPr bwMode="auto">
          <a:xfrm>
            <a:off x="3884028" y="8685071"/>
            <a:ext cx="2972421" cy="45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48" tIns="45875" rIns="91748" bIns="45875" anchor="b"/>
          <a:lstStyle>
            <a:lvl1pPr defTabSz="931863" eaLnBrk="0" hangingPunct="0">
              <a:defRPr b="1">
                <a:solidFill>
                  <a:schemeClr val="tx1"/>
                </a:solidFill>
                <a:latin typeface="Verdana" pitchFamily="-111" charset="0"/>
                <a:ea typeface="ＭＳ Ｐゴシック" pitchFamily="-111" charset="-128"/>
              </a:defRPr>
            </a:lvl1pPr>
            <a:lvl2pPr marL="742950" indent="-285750" defTabSz="931863" eaLnBrk="0" hangingPunct="0">
              <a:defRPr b="1">
                <a:solidFill>
                  <a:schemeClr val="tx1"/>
                </a:solidFill>
                <a:latin typeface="Verdana" pitchFamily="-111" charset="0"/>
                <a:ea typeface="ＭＳ Ｐゴシック" pitchFamily="-111" charset="-128"/>
              </a:defRPr>
            </a:lvl2pPr>
            <a:lvl3pPr marL="1143000" indent="-228600" defTabSz="931863" eaLnBrk="0" hangingPunct="0">
              <a:defRPr b="1">
                <a:solidFill>
                  <a:schemeClr val="tx1"/>
                </a:solidFill>
                <a:latin typeface="Verdana" pitchFamily="-111" charset="0"/>
                <a:ea typeface="ＭＳ Ｐゴシック" pitchFamily="-111" charset="-128"/>
              </a:defRPr>
            </a:lvl3pPr>
            <a:lvl4pPr marL="1600200" indent="-228600" defTabSz="931863" eaLnBrk="0" hangingPunct="0">
              <a:defRPr b="1">
                <a:solidFill>
                  <a:schemeClr val="tx1"/>
                </a:solidFill>
                <a:latin typeface="Verdana" pitchFamily="-111" charset="0"/>
                <a:ea typeface="ＭＳ Ｐゴシック" pitchFamily="-111" charset="-128"/>
              </a:defRPr>
            </a:lvl4pPr>
            <a:lvl5pPr marL="2057400" indent="-228600" defTabSz="931863" eaLnBrk="0" hangingPunct="0">
              <a:defRPr b="1">
                <a:solidFill>
                  <a:schemeClr val="tx1"/>
                </a:solidFill>
                <a:latin typeface="Verdana" pitchFamily="-111" charset="0"/>
                <a:ea typeface="ＭＳ Ｐゴシック" pitchFamily="-111" charset="-128"/>
              </a:defRPr>
            </a:lvl5pPr>
            <a:lvl6pPr marL="25146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6pPr>
            <a:lvl7pPr marL="29718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7pPr>
            <a:lvl8pPr marL="34290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8pPr>
            <a:lvl9pPr marL="38862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9pPr>
          </a:lstStyle>
          <a:p>
            <a:pPr algn="r" eaLnBrk="1" hangingPunct="1"/>
            <a:fld id="{CB4186C9-D5E5-430E-8169-07968159B80F}" type="slidenum">
              <a:rPr lang="en-US" sz="1200" b="0">
                <a:latin typeface="Calibri" pitchFamily="-111" charset="0"/>
                <a:cs typeface="Arial" charset="0"/>
              </a:rPr>
              <a:pPr algn="r" eaLnBrk="1" hangingPunct="1"/>
              <a:t>11</a:t>
            </a:fld>
            <a:endParaRPr lang="en-US" sz="1200" b="0">
              <a:latin typeface="Calibri" pitchFamily="-111" charset="0"/>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18</a:t>
            </a:fld>
            <a:endParaRPr lang="en-US"/>
          </a:p>
        </p:txBody>
      </p:sp>
    </p:spTree>
    <p:extLst>
      <p:ext uri="{BB962C8B-B14F-4D97-AF65-F5344CB8AC3E}">
        <p14:creationId xmlns:p14="http://schemas.microsoft.com/office/powerpoint/2010/main" val="1188221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One mans risk is another mans opportunity</a:t>
            </a:r>
          </a:p>
          <a:p>
            <a:r>
              <a:rPr lang="en-US" sz="1200" dirty="0" smtClean="0"/>
              <a:t>The </a:t>
            </a:r>
            <a:r>
              <a:rPr lang="en-US" sz="1200" u="sng" dirty="0" smtClean="0"/>
              <a:t>same</a:t>
            </a:r>
            <a:r>
              <a:rPr lang="en-US" sz="1200" dirty="0" smtClean="0"/>
              <a:t> risk/threat/incident needs to be understood from very different perspectives</a:t>
            </a:r>
          </a:p>
          <a:p>
            <a:r>
              <a:rPr lang="en-US" sz="1200" dirty="0" smtClean="0"/>
              <a:t>Classifying something as a risk/threat/incident or mitigation only makes sense with respect to how it impacts the objectives of some stakeholder. </a:t>
            </a:r>
            <a:r>
              <a:rPr lang="en-US" sz="1200" dirty="0" err="1" smtClean="0"/>
              <a:t>E.g</a:t>
            </a:r>
            <a:r>
              <a:rPr lang="en-US" sz="1200" dirty="0" smtClean="0"/>
              <a:t> “a risk of damage to the U.S. power grid impacting millions”.</a:t>
            </a:r>
          </a:p>
          <a:p>
            <a:r>
              <a:rPr lang="en-US" sz="1200" dirty="0" smtClean="0"/>
              <a:t>The conceptual model supports this separation while mapping to structures that assume a particular perspective.</a:t>
            </a:r>
          </a:p>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24</a:t>
            </a:fld>
            <a:endParaRPr lang="en-US"/>
          </a:p>
        </p:txBody>
      </p:sp>
    </p:spTree>
    <p:extLst>
      <p:ext uri="{BB962C8B-B14F-4D97-AF65-F5344CB8AC3E}">
        <p14:creationId xmlns:p14="http://schemas.microsoft.com/office/powerpoint/2010/main" val="4102061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2426" y="2895600"/>
            <a:ext cx="4572000" cy="13687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5" name="Rectangle 14"/>
          <p:cNvSpPr/>
          <p:nvPr/>
        </p:nvSpPr>
        <p:spPr>
          <a:xfrm>
            <a:off x="0" y="4743451"/>
            <a:ext cx="9144000" cy="2114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0" y="4714875"/>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Date Placeholder 21"/>
          <p:cNvSpPr>
            <a:spLocks noGrp="1"/>
          </p:cNvSpPr>
          <p:nvPr>
            <p:ph type="dt" sz="half" idx="10"/>
          </p:nvPr>
        </p:nvSpPr>
        <p:spPr/>
        <p:txBody>
          <a:bodyPr/>
          <a:lstStyle/>
          <a:p>
            <a:r>
              <a:rPr lang="en-US" smtClean="0"/>
              <a:t>11/18/2015</a:t>
            </a:r>
            <a:endParaRPr lang="en-US"/>
          </a:p>
        </p:txBody>
      </p:sp>
      <p:sp>
        <p:nvSpPr>
          <p:cNvPr id="23" name="Slide Number Placeholder 22"/>
          <p:cNvSpPr>
            <a:spLocks noGrp="1"/>
          </p:cNvSpPr>
          <p:nvPr>
            <p:ph type="sldNum" sz="quarter" idx="11"/>
          </p:nvPr>
        </p:nvSpPr>
        <p:spPr/>
        <p:txBody>
          <a:bodyPr/>
          <a:lstStyle/>
          <a:p>
            <a:fld id="{C5349D12-3EF0-44B0-8484-0F10BE0E01DA}" type="slidenum">
              <a:rPr lang="en-US" smtClean="0"/>
              <a:t>‹#›</a:t>
            </a:fld>
            <a:endParaRPr lang="en-US"/>
          </a:p>
        </p:txBody>
      </p:sp>
      <p:sp>
        <p:nvSpPr>
          <p:cNvPr id="24" name="Footer Placeholder 23"/>
          <p:cNvSpPr>
            <a:spLocks noGrp="1"/>
          </p:cNvSpPr>
          <p:nvPr>
            <p:ph type="ftr" sz="quarter" idx="12"/>
          </p:nvPr>
        </p:nvSpPr>
        <p:spPr/>
        <p:txBody>
          <a:bodyPr/>
          <a:lstStyle/>
          <a:p>
            <a:r>
              <a:rPr lang="en-US" smtClean="0"/>
              <a:t>OMG Threat &amp; Risk for STIDS 2015</a:t>
            </a:r>
            <a:endParaRPr lang="en-US"/>
          </a:p>
        </p:txBody>
      </p:sp>
      <p:sp>
        <p:nvSpPr>
          <p:cNvPr id="12" name="Title 11"/>
          <p:cNvSpPr>
            <a:spLocks noGrp="1"/>
          </p:cNvSpPr>
          <p:nvPr>
            <p:ph type="title"/>
          </p:nvPr>
        </p:nvSpPr>
        <p:spPr>
          <a:xfrm>
            <a:off x="352426" y="457200"/>
            <a:ext cx="7680960" cy="2438399"/>
          </a:xfrm>
        </p:spPr>
        <p:txBody>
          <a:bodyPr>
            <a:normAutofit/>
          </a:bodyPr>
          <a:lstStyle>
            <a:lvl1pPr>
              <a:spcBef>
                <a:spcPts val="0"/>
              </a:spcBef>
              <a:defRPr kumimoji="0" lang="en-US" sz="6000" b="1" i="0" u="none" strike="noStrike" kern="1200" cap="none" spc="0" normalizeH="0" baseline="0" noProof="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11/18/2015</a:t>
            </a:r>
            <a:endParaRPr lang="en-US"/>
          </a:p>
        </p:txBody>
      </p:sp>
      <p:sp>
        <p:nvSpPr>
          <p:cNvPr id="5" name="Footer Placeholder 4"/>
          <p:cNvSpPr>
            <a:spLocks noGrp="1"/>
          </p:cNvSpPr>
          <p:nvPr>
            <p:ph type="ftr" sz="quarter" idx="11"/>
          </p:nvPr>
        </p:nvSpPr>
        <p:spPr/>
        <p:txBody>
          <a:bodyPr/>
          <a:lstStyle/>
          <a:p>
            <a:r>
              <a:rPr lang="en-US" smtClean="0"/>
              <a:t>OMG Threat &amp; Risk for STIDS 2015</a:t>
            </a:r>
            <a:endParaRPr lang="en-US"/>
          </a:p>
        </p:txBody>
      </p:sp>
      <p:sp>
        <p:nvSpPr>
          <p:cNvPr id="6" name="Slide Number Placeholder 5"/>
          <p:cNvSpPr>
            <a:spLocks noGrp="1"/>
          </p:cNvSpPr>
          <p:nvPr>
            <p:ph type="sldNum" sz="quarter" idx="12"/>
          </p:nvPr>
        </p:nvSpPr>
        <p:spPr/>
        <p:txBody>
          <a:bodyPr/>
          <a:lstStyle/>
          <a:p>
            <a:fld id="{C5349D12-3EF0-44B0-8484-0F10BE0E01DA}"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11/18/2015</a:t>
            </a:r>
            <a:endParaRPr lang="en-US"/>
          </a:p>
        </p:txBody>
      </p:sp>
      <p:sp>
        <p:nvSpPr>
          <p:cNvPr id="5" name="Footer Placeholder 4"/>
          <p:cNvSpPr>
            <a:spLocks noGrp="1"/>
          </p:cNvSpPr>
          <p:nvPr>
            <p:ph type="ftr" sz="quarter" idx="11"/>
          </p:nvPr>
        </p:nvSpPr>
        <p:spPr/>
        <p:txBody>
          <a:bodyPr/>
          <a:lstStyle/>
          <a:p>
            <a:r>
              <a:rPr lang="en-US" smtClean="0"/>
              <a:t>OMG Threat &amp; Risk for STIDS 2015</a:t>
            </a:r>
            <a:endParaRPr lang="en-US"/>
          </a:p>
        </p:txBody>
      </p:sp>
      <p:sp>
        <p:nvSpPr>
          <p:cNvPr id="6" name="Slide Number Placeholder 5"/>
          <p:cNvSpPr>
            <a:spLocks noGrp="1"/>
          </p:cNvSpPr>
          <p:nvPr>
            <p:ph type="sldNum" sz="quarter" idx="12"/>
          </p:nvPr>
        </p:nvSpPr>
        <p:spPr/>
        <p:txBody>
          <a:bodyPr/>
          <a:lstStyle/>
          <a:p>
            <a:fld id="{C5349D12-3EF0-44B0-8484-0F10BE0E01DA}"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White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chemeClr val="tx1"/>
                </a:solidFill>
                <a:latin typeface="Century Gothic"/>
                <a:cs typeface="Century Gothic"/>
              </a:defRPr>
            </a:lvl1pPr>
          </a:lstStyle>
          <a:p>
            <a:r>
              <a:rPr lang="en-US" dirty="0" smtClean="0"/>
              <a:t>Click to edit Master title style</a:t>
            </a:r>
            <a:endParaRPr lang="en-US" dirty="0"/>
          </a:p>
        </p:txBody>
      </p:sp>
      <p:sp>
        <p:nvSpPr>
          <p:cNvPr id="10" name="Slide Number Placeholder 3"/>
          <p:cNvSpPr txBox="1">
            <a:spLocks/>
          </p:cNvSpPr>
          <p:nvPr userDrawn="1"/>
        </p:nvSpPr>
        <p:spPr>
          <a:xfrm>
            <a:off x="4379806" y="6396293"/>
            <a:ext cx="496994"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a:t>
            </a:r>
            <a:r>
              <a:rPr lang="en-US" sz="1000" dirty="0" err="1" smtClean="0">
                <a:solidFill>
                  <a:srgbClr val="F2F2F2"/>
                </a:solidFill>
                <a:latin typeface="Century Gothic"/>
                <a:cs typeface="Century Gothic"/>
              </a:rPr>
              <a:t>ThreatRisk</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47220888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chemeClr val="tx1"/>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chemeClr val="tx1"/>
                </a:solidFill>
                <a:latin typeface="Century Gothic"/>
                <a:cs typeface="Century Gothic"/>
              </a:defRPr>
            </a:lvl1pPr>
            <a:lvl2pPr marL="742950" indent="-285750">
              <a:buClr>
                <a:srgbClr val="149DEB"/>
              </a:buClr>
              <a:buFont typeface="Arial"/>
              <a:buChar char="•"/>
              <a:defRPr sz="2000" b="0" i="0">
                <a:solidFill>
                  <a:schemeClr val="tx1"/>
                </a:solidFill>
                <a:latin typeface="Century Gothic"/>
                <a:cs typeface="Century Gothic"/>
              </a:defRPr>
            </a:lvl2pPr>
            <a:lvl3pPr marL="1143000" indent="-228600">
              <a:buClr>
                <a:srgbClr val="149DEB"/>
              </a:buClr>
              <a:buFont typeface="Lucida Grande"/>
              <a:buChar char="–"/>
              <a:defRPr sz="1800" b="0" i="0">
                <a:solidFill>
                  <a:schemeClr val="tx1"/>
                </a:solidFill>
                <a:latin typeface="Century Gothic"/>
                <a:cs typeface="Century Gothic"/>
              </a:defRPr>
            </a:lvl3pPr>
            <a:lvl4pPr marL="1600200" indent="-228600">
              <a:buClr>
                <a:srgbClr val="149DEB"/>
              </a:buClr>
              <a:buFont typeface="Arial"/>
              <a:buChar char="•"/>
              <a:defRPr sz="1600" b="0" i="0">
                <a:solidFill>
                  <a:schemeClr val="tx1"/>
                </a:solidFill>
                <a:latin typeface="Century Gothic"/>
                <a:cs typeface="Century Gothic"/>
              </a:defRPr>
            </a:lvl4pPr>
            <a:lvl5pPr marL="2057400" indent="-228600">
              <a:buClr>
                <a:srgbClr val="149DEB"/>
              </a:buClr>
              <a:buFont typeface="Lucida Grande"/>
              <a:buChar char="»"/>
              <a:defRPr sz="1600" b="0" i="0">
                <a:solidFill>
                  <a:schemeClr val="tx1"/>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Tree>
    <p:extLst>
      <p:ext uri="{BB962C8B-B14F-4D97-AF65-F5344CB8AC3E}">
        <p14:creationId xmlns:p14="http://schemas.microsoft.com/office/powerpoint/2010/main" val="95056920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30"/>
          <p:cNvSpPr>
            <a:spLocks noGrp="1"/>
          </p:cNvSpPr>
          <p:nvPr>
            <p:ph sz="quarter" idx="13"/>
          </p:nvPr>
        </p:nvSpPr>
        <p:spPr>
          <a:xfrm>
            <a:off x="352426" y="1463040"/>
            <a:ext cx="768096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Date Placeholder 11"/>
          <p:cNvSpPr>
            <a:spLocks noGrp="1"/>
          </p:cNvSpPr>
          <p:nvPr>
            <p:ph type="dt" sz="half" idx="14"/>
          </p:nvPr>
        </p:nvSpPr>
        <p:spPr/>
        <p:txBody>
          <a:bodyPr/>
          <a:lstStyle/>
          <a:p>
            <a:r>
              <a:rPr lang="en-US" smtClean="0"/>
              <a:t>11/18/2015</a:t>
            </a:r>
            <a:endParaRPr lang="en-US" dirty="0"/>
          </a:p>
        </p:txBody>
      </p:sp>
      <p:sp>
        <p:nvSpPr>
          <p:cNvPr id="19" name="Slide Number Placeholder 18"/>
          <p:cNvSpPr>
            <a:spLocks noGrp="1"/>
          </p:cNvSpPr>
          <p:nvPr>
            <p:ph type="sldNum" sz="quarter" idx="15"/>
          </p:nvPr>
        </p:nvSpPr>
        <p:spPr/>
        <p:txBody>
          <a:bodyPr/>
          <a:lstStyle/>
          <a:p>
            <a:fld id="{C5349D12-3EF0-44B0-8484-0F10BE0E01DA}" type="slidenum">
              <a:rPr lang="en-US" smtClean="0"/>
              <a:t>‹#›</a:t>
            </a:fld>
            <a:endParaRPr lang="en-US"/>
          </a:p>
        </p:txBody>
      </p:sp>
      <p:sp>
        <p:nvSpPr>
          <p:cNvPr id="21" name="Footer Placeholder 20"/>
          <p:cNvSpPr>
            <a:spLocks noGrp="1"/>
          </p:cNvSpPr>
          <p:nvPr>
            <p:ph type="ftr" sz="quarter" idx="16"/>
          </p:nvPr>
        </p:nvSpPr>
        <p:spPr/>
        <p:txBody>
          <a:bodyPr/>
          <a:lstStyle/>
          <a:p>
            <a:r>
              <a:rPr lang="en-US" smtClean="0"/>
              <a:t>OMG Threat &amp; Risk for STIDS 2015</a:t>
            </a:r>
            <a:endParaRPr lang="en-US"/>
          </a:p>
        </p:txBody>
      </p:sp>
      <p:sp>
        <p:nvSpPr>
          <p:cNvPr id="8" name="Title 7"/>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a:spLocks noGrp="1"/>
          </p:cNvSpPr>
          <p:nvPr>
            <p:ph type="subTitle" idx="1"/>
          </p:nvPr>
        </p:nvSpPr>
        <p:spPr>
          <a:xfrm>
            <a:off x="352426" y="4003302"/>
            <a:ext cx="4572000" cy="11782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6" name="Date Placeholder 15"/>
          <p:cNvSpPr>
            <a:spLocks noGrp="1"/>
          </p:cNvSpPr>
          <p:nvPr>
            <p:ph type="dt" sz="half" idx="10"/>
          </p:nvPr>
        </p:nvSpPr>
        <p:spPr/>
        <p:txBody>
          <a:bodyPr/>
          <a:lstStyle/>
          <a:p>
            <a:r>
              <a:rPr lang="en-US" smtClean="0"/>
              <a:t>11/18/2015</a:t>
            </a:r>
            <a:endParaRPr lang="en-US"/>
          </a:p>
        </p:txBody>
      </p:sp>
      <p:sp>
        <p:nvSpPr>
          <p:cNvPr id="20" name="Slide Number Placeholder 19"/>
          <p:cNvSpPr>
            <a:spLocks noGrp="1"/>
          </p:cNvSpPr>
          <p:nvPr>
            <p:ph type="sldNum" sz="quarter" idx="11"/>
          </p:nvPr>
        </p:nvSpPr>
        <p:spPr/>
        <p:txBody>
          <a:bodyPr/>
          <a:lstStyle/>
          <a:p>
            <a:fld id="{C5349D12-3EF0-44B0-8484-0F10BE0E01DA}" type="slidenum">
              <a:rPr lang="en-US" smtClean="0"/>
              <a:t>‹#›</a:t>
            </a:fld>
            <a:endParaRPr lang="en-US"/>
          </a:p>
        </p:txBody>
      </p:sp>
      <p:sp>
        <p:nvSpPr>
          <p:cNvPr id="21" name="Footer Placeholder 20"/>
          <p:cNvSpPr>
            <a:spLocks noGrp="1"/>
          </p:cNvSpPr>
          <p:nvPr>
            <p:ph type="ftr" sz="quarter" idx="12"/>
          </p:nvPr>
        </p:nvSpPr>
        <p:spPr/>
        <p:txBody>
          <a:bodyPr/>
          <a:lstStyle/>
          <a:p>
            <a:r>
              <a:rPr lang="en-US" smtClean="0"/>
              <a:t>OMG Threat &amp; Risk for STIDS 2015</a:t>
            </a:r>
            <a:endParaRPr lang="en-US"/>
          </a:p>
        </p:txBody>
      </p:sp>
      <p:sp>
        <p:nvSpPr>
          <p:cNvPr id="13" name="Rectangle 12"/>
          <p:cNvSpPr/>
          <p:nvPr/>
        </p:nvSpPr>
        <p:spPr>
          <a:xfrm>
            <a:off x="0" y="0"/>
            <a:ext cx="9144000" cy="18288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4439" y="182880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le 13"/>
          <p:cNvSpPr>
            <a:spLocks noGrp="1"/>
          </p:cNvSpPr>
          <p:nvPr>
            <p:ph type="title"/>
          </p:nvPr>
        </p:nvSpPr>
        <p:spPr>
          <a:xfrm>
            <a:off x="354366" y="1990078"/>
            <a:ext cx="8439912" cy="1984248"/>
          </a:xfrm>
        </p:spPr>
        <p:txBody>
          <a:bodyPr>
            <a:noAutofit/>
          </a:bodyPr>
          <a:lstStyle>
            <a:lvl1pPr>
              <a:defRPr kumimoji="0" lang="en-US" sz="6000" b="1" i="0" u="none" strike="noStrike" kern="1200" cap="none" spc="0" normalizeH="0" baseline="0" noProof="0" dirty="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pPr marL="0" marR="0" lvl="0" indent="0" algn="l" defTabSz="914400" rtl="0" eaLnBrk="1" fontAlgn="auto" latinLnBrk="0" hangingPunct="1">
              <a:lnSpc>
                <a:spcPct val="100000"/>
              </a:lnSpc>
              <a:spcBef>
                <a:spcPts val="400"/>
              </a:spcBef>
              <a:spcAft>
                <a:spcPts val="0"/>
              </a:spcAft>
              <a:buClrTx/>
              <a:buSzTx/>
              <a:buFontTx/>
              <a:buNone/>
              <a:tabLst/>
              <a:defRPr/>
            </a:pPr>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1"/>
          <p:cNvSpPr>
            <a:spLocks noGrp="1"/>
          </p:cNvSpPr>
          <p:nvPr>
            <p:ph sz="quarter" idx="14"/>
          </p:nvPr>
        </p:nvSpPr>
        <p:spPr>
          <a:xfrm>
            <a:off x="4901184"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Content Placeholder 30"/>
          <p:cNvSpPr>
            <a:spLocks noGrp="1"/>
          </p:cNvSpPr>
          <p:nvPr>
            <p:ph sz="quarter" idx="13"/>
          </p:nvPr>
        </p:nvSpPr>
        <p:spPr>
          <a:xfrm>
            <a:off x="352426"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Title 26"/>
          <p:cNvSpPr>
            <a:spLocks noGrp="1"/>
          </p:cNvSpPr>
          <p:nvPr>
            <p:ph type="title"/>
          </p:nvPr>
        </p:nvSpPr>
        <p:spPr/>
        <p:txBody>
          <a:bodyPr/>
          <a:lstStyle/>
          <a:p>
            <a:r>
              <a:rPr lang="en-US" smtClean="0"/>
              <a:t>Click to edit Master title style</a:t>
            </a:r>
            <a:endParaRPr lang="en-US" dirty="0"/>
          </a:p>
        </p:txBody>
      </p:sp>
      <p:sp>
        <p:nvSpPr>
          <p:cNvPr id="20" name="Date Placeholder 19"/>
          <p:cNvSpPr>
            <a:spLocks noGrp="1"/>
          </p:cNvSpPr>
          <p:nvPr>
            <p:ph type="dt" sz="half" idx="15"/>
          </p:nvPr>
        </p:nvSpPr>
        <p:spPr/>
        <p:txBody>
          <a:bodyPr/>
          <a:lstStyle/>
          <a:p>
            <a:r>
              <a:rPr lang="en-US" smtClean="0"/>
              <a:t>11/18/2015</a:t>
            </a:r>
            <a:endParaRPr lang="en-US"/>
          </a:p>
        </p:txBody>
      </p:sp>
      <p:sp>
        <p:nvSpPr>
          <p:cNvPr id="25" name="Slide Number Placeholder 24"/>
          <p:cNvSpPr>
            <a:spLocks noGrp="1"/>
          </p:cNvSpPr>
          <p:nvPr>
            <p:ph type="sldNum" sz="quarter" idx="16"/>
          </p:nvPr>
        </p:nvSpPr>
        <p:spPr/>
        <p:txBody>
          <a:bodyPr/>
          <a:lstStyle/>
          <a:p>
            <a:fld id="{C5349D12-3EF0-44B0-8484-0F10BE0E01DA}" type="slidenum">
              <a:rPr lang="en-US" smtClean="0"/>
              <a:t>‹#›</a:t>
            </a:fld>
            <a:endParaRPr lang="en-US"/>
          </a:p>
        </p:txBody>
      </p:sp>
      <p:sp>
        <p:nvSpPr>
          <p:cNvPr id="26" name="Footer Placeholder 25"/>
          <p:cNvSpPr>
            <a:spLocks noGrp="1"/>
          </p:cNvSpPr>
          <p:nvPr>
            <p:ph type="ftr" sz="quarter" idx="17"/>
          </p:nvPr>
        </p:nvSpPr>
        <p:spPr/>
        <p:txBody>
          <a:bodyPr/>
          <a:lstStyle/>
          <a:p>
            <a:r>
              <a:rPr lang="en-US" smtClean="0"/>
              <a:t>OMG Threat &amp; Risk for STIDS 2015</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3"/>
          <p:cNvSpPr>
            <a:spLocks noGrp="1"/>
          </p:cNvSpPr>
          <p:nvPr>
            <p:ph type="body" sz="half" idx="2"/>
          </p:nvPr>
        </p:nvSpPr>
        <p:spPr>
          <a:xfrm>
            <a:off x="352426"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9" name="Text Placeholder 3"/>
          <p:cNvSpPr>
            <a:spLocks noGrp="1"/>
          </p:cNvSpPr>
          <p:nvPr>
            <p:ph type="body" sz="half" idx="15"/>
          </p:nvPr>
        </p:nvSpPr>
        <p:spPr>
          <a:xfrm>
            <a:off x="4900613"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Content Placeholder 11"/>
          <p:cNvSpPr>
            <a:spLocks noGrp="1"/>
          </p:cNvSpPr>
          <p:nvPr>
            <p:ph sz="quarter" idx="14"/>
          </p:nvPr>
        </p:nvSpPr>
        <p:spPr>
          <a:xfrm>
            <a:off x="4900613"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8" name="Content Placeholder 30"/>
          <p:cNvSpPr>
            <a:spLocks noGrp="1"/>
          </p:cNvSpPr>
          <p:nvPr>
            <p:ph sz="quarter" idx="13"/>
          </p:nvPr>
        </p:nvSpPr>
        <p:spPr>
          <a:xfrm>
            <a:off x="352426"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0" name="Title 29"/>
          <p:cNvSpPr>
            <a:spLocks noGrp="1"/>
          </p:cNvSpPr>
          <p:nvPr>
            <p:ph type="title"/>
          </p:nvPr>
        </p:nvSpPr>
        <p:spPr/>
        <p:txBody>
          <a:bodyPr/>
          <a:lstStyle/>
          <a:p>
            <a:r>
              <a:rPr lang="en-US" smtClean="0"/>
              <a:t>Click to edit Master title style</a:t>
            </a:r>
            <a:endParaRPr lang="en-US"/>
          </a:p>
        </p:txBody>
      </p:sp>
      <p:sp>
        <p:nvSpPr>
          <p:cNvPr id="20" name="Date Placeholder 19"/>
          <p:cNvSpPr>
            <a:spLocks noGrp="1"/>
          </p:cNvSpPr>
          <p:nvPr>
            <p:ph type="dt" sz="half" idx="16"/>
          </p:nvPr>
        </p:nvSpPr>
        <p:spPr/>
        <p:txBody>
          <a:bodyPr/>
          <a:lstStyle/>
          <a:p>
            <a:r>
              <a:rPr lang="en-US" smtClean="0"/>
              <a:t>11/18/2015</a:t>
            </a:r>
            <a:endParaRPr lang="en-US"/>
          </a:p>
        </p:txBody>
      </p:sp>
      <p:sp>
        <p:nvSpPr>
          <p:cNvPr id="24" name="Slide Number Placeholder 23"/>
          <p:cNvSpPr>
            <a:spLocks noGrp="1"/>
          </p:cNvSpPr>
          <p:nvPr>
            <p:ph type="sldNum" sz="quarter" idx="17"/>
          </p:nvPr>
        </p:nvSpPr>
        <p:spPr/>
        <p:txBody>
          <a:bodyPr/>
          <a:lstStyle/>
          <a:p>
            <a:fld id="{C5349D12-3EF0-44B0-8484-0F10BE0E01DA}" type="slidenum">
              <a:rPr lang="en-US" smtClean="0"/>
              <a:t>‹#›</a:t>
            </a:fld>
            <a:endParaRPr lang="en-US"/>
          </a:p>
        </p:txBody>
      </p:sp>
      <p:sp>
        <p:nvSpPr>
          <p:cNvPr id="29" name="Footer Placeholder 28"/>
          <p:cNvSpPr>
            <a:spLocks noGrp="1"/>
          </p:cNvSpPr>
          <p:nvPr>
            <p:ph type="ftr" sz="quarter" idx="18"/>
          </p:nvPr>
        </p:nvSpPr>
        <p:spPr/>
        <p:txBody>
          <a:bodyPr/>
          <a:lstStyle/>
          <a:p>
            <a:r>
              <a:rPr lang="en-US" smtClean="0"/>
              <a:t>OMG Threat &amp; Risk for STIDS 2015</a:t>
            </a:r>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p:cNvSpPr>
            <a:spLocks noGrp="1"/>
          </p:cNvSpPr>
          <p:nvPr>
            <p:ph type="dt" sz="half" idx="10"/>
          </p:nvPr>
        </p:nvSpPr>
        <p:spPr/>
        <p:txBody>
          <a:bodyPr/>
          <a:lstStyle/>
          <a:p>
            <a:r>
              <a:rPr lang="en-US" smtClean="0"/>
              <a:t>11/18/2015</a:t>
            </a:r>
            <a:endParaRPr lang="en-US"/>
          </a:p>
        </p:txBody>
      </p:sp>
      <p:sp>
        <p:nvSpPr>
          <p:cNvPr id="14" name="Slide Number Placeholder 13"/>
          <p:cNvSpPr>
            <a:spLocks noGrp="1"/>
          </p:cNvSpPr>
          <p:nvPr>
            <p:ph type="sldNum" sz="quarter" idx="11"/>
          </p:nvPr>
        </p:nvSpPr>
        <p:spPr/>
        <p:txBody>
          <a:bodyPr/>
          <a:lstStyle/>
          <a:p>
            <a:fld id="{C5349D12-3EF0-44B0-8484-0F10BE0E01DA}" type="slidenum">
              <a:rPr lang="en-US" smtClean="0"/>
              <a:t>‹#›</a:t>
            </a:fld>
            <a:endParaRPr lang="en-US"/>
          </a:p>
        </p:txBody>
      </p:sp>
      <p:sp>
        <p:nvSpPr>
          <p:cNvPr id="18" name="Footer Placeholder 17"/>
          <p:cNvSpPr>
            <a:spLocks noGrp="1"/>
          </p:cNvSpPr>
          <p:nvPr>
            <p:ph type="ftr" sz="quarter" idx="12"/>
          </p:nvPr>
        </p:nvSpPr>
        <p:spPr/>
        <p:txBody>
          <a:bodyPr/>
          <a:lstStyle/>
          <a:p>
            <a:r>
              <a:rPr lang="en-US" smtClean="0"/>
              <a:t>OMG Threat &amp; Risk for STIDS 2015</a:t>
            </a:r>
            <a:endParaRPr lang="en-US"/>
          </a:p>
        </p:txBody>
      </p:sp>
      <p:sp>
        <p:nvSpPr>
          <p:cNvPr id="15" name="Title 14"/>
          <p:cNvSpPr>
            <a:spLocks noGrp="1"/>
          </p:cNvSpPr>
          <p:nvPr>
            <p:ph type="title"/>
          </p:nvPr>
        </p:nvSpPr>
        <p:spPr>
          <a:xfrm>
            <a:off x="381000" y="152400"/>
            <a:ext cx="7680960" cy="685800"/>
          </a:xfrm>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p:txBody>
          <a:bodyPr/>
          <a:lstStyle/>
          <a:p>
            <a:r>
              <a:rPr lang="en-US" smtClean="0"/>
              <a:t>11/18/2015</a:t>
            </a:r>
            <a:endParaRPr lang="en-US"/>
          </a:p>
        </p:txBody>
      </p:sp>
      <p:sp>
        <p:nvSpPr>
          <p:cNvPr id="12" name="Slide Number Placeholder 11"/>
          <p:cNvSpPr>
            <a:spLocks noGrp="1"/>
          </p:cNvSpPr>
          <p:nvPr>
            <p:ph type="sldNum" sz="quarter" idx="11"/>
          </p:nvPr>
        </p:nvSpPr>
        <p:spPr/>
        <p:txBody>
          <a:bodyPr/>
          <a:lstStyle/>
          <a:p>
            <a:fld id="{C5349D12-3EF0-44B0-8484-0F10BE0E01DA}" type="slidenum">
              <a:rPr lang="en-US" smtClean="0"/>
              <a:t>‹#›</a:t>
            </a:fld>
            <a:endParaRPr lang="en-US"/>
          </a:p>
        </p:txBody>
      </p:sp>
      <p:sp>
        <p:nvSpPr>
          <p:cNvPr id="13" name="Footer Placeholder 12"/>
          <p:cNvSpPr>
            <a:spLocks noGrp="1"/>
          </p:cNvSpPr>
          <p:nvPr>
            <p:ph type="ftr" sz="quarter" idx="12"/>
          </p:nvPr>
        </p:nvSpPr>
        <p:spPr/>
        <p:txBody>
          <a:bodyPr/>
          <a:lstStyle/>
          <a:p>
            <a:r>
              <a:rPr lang="en-US" smtClean="0"/>
              <a:t>OMG Threat &amp; Risk for STIDS 2015</a:t>
            </a:r>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23"/>
          <p:cNvSpPr>
            <a:spLocks noGrp="1"/>
          </p:cNvSpPr>
          <p:nvPr>
            <p:ph type="title"/>
          </p:nvPr>
        </p:nvSpPr>
        <p:spPr/>
        <p:txBody>
          <a:bodyPr/>
          <a:lstStyle/>
          <a:p>
            <a:r>
              <a:rPr lang="en-US" smtClean="0"/>
              <a:t>Click to edit Master title style</a:t>
            </a:r>
            <a:endParaRPr lang="en-US"/>
          </a:p>
        </p:txBody>
      </p:sp>
      <p:sp>
        <p:nvSpPr>
          <p:cNvPr id="11" name="Text Placeholder 3"/>
          <p:cNvSpPr>
            <a:spLocks noGrp="1"/>
          </p:cNvSpPr>
          <p:nvPr>
            <p:ph type="body" sz="half" idx="2"/>
          </p:nvPr>
        </p:nvSpPr>
        <p:spPr>
          <a:xfrm>
            <a:off x="352426" y="1463040"/>
            <a:ext cx="3381375" cy="3967162"/>
          </a:xfrm>
        </p:spPr>
        <p:txBody>
          <a:bodyPr>
            <a:normAutofit/>
          </a:bodyPr>
          <a:lstStyle>
            <a:lvl1pPr marL="0" indent="0">
              <a:lnSpc>
                <a:spcPct val="150000"/>
              </a:lnSpc>
              <a:buNone/>
              <a:defRPr sz="1600" b="0" i="1" spc="0" baseline="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6" name="Content Placeholder 11"/>
          <p:cNvSpPr>
            <a:spLocks noGrp="1"/>
          </p:cNvSpPr>
          <p:nvPr>
            <p:ph sz="quarter" idx="14"/>
          </p:nvPr>
        </p:nvSpPr>
        <p:spPr>
          <a:xfrm>
            <a:off x="4105275" y="1463040"/>
            <a:ext cx="4681538" cy="3968496"/>
          </a:xfrm>
        </p:spPr>
        <p:txBody>
          <a:bodyPr>
            <a:normAutofit/>
          </a:bodyPr>
          <a:lstStyle>
            <a:lvl1pPr>
              <a:defRPr sz="1600"/>
            </a:lvl1pPr>
            <a:lvl2pPr>
              <a:defRPr sz="16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Date Placeholder 12"/>
          <p:cNvSpPr>
            <a:spLocks noGrp="1"/>
          </p:cNvSpPr>
          <p:nvPr>
            <p:ph type="dt" sz="half" idx="15"/>
          </p:nvPr>
        </p:nvSpPr>
        <p:spPr/>
        <p:txBody>
          <a:bodyPr/>
          <a:lstStyle/>
          <a:p>
            <a:r>
              <a:rPr lang="en-US" smtClean="0"/>
              <a:t>11/18/2015</a:t>
            </a:r>
            <a:endParaRPr lang="en-US"/>
          </a:p>
        </p:txBody>
      </p:sp>
      <p:sp>
        <p:nvSpPr>
          <p:cNvPr id="18" name="Slide Number Placeholder 17"/>
          <p:cNvSpPr>
            <a:spLocks noGrp="1"/>
          </p:cNvSpPr>
          <p:nvPr>
            <p:ph type="sldNum" sz="quarter" idx="16"/>
          </p:nvPr>
        </p:nvSpPr>
        <p:spPr/>
        <p:txBody>
          <a:bodyPr/>
          <a:lstStyle/>
          <a:p>
            <a:fld id="{C5349D12-3EF0-44B0-8484-0F10BE0E01DA}" type="slidenum">
              <a:rPr lang="en-US" smtClean="0"/>
              <a:t>‹#›</a:t>
            </a:fld>
            <a:endParaRPr lang="en-US"/>
          </a:p>
        </p:txBody>
      </p:sp>
      <p:sp>
        <p:nvSpPr>
          <p:cNvPr id="20" name="Footer Placeholder 19"/>
          <p:cNvSpPr>
            <a:spLocks noGrp="1"/>
          </p:cNvSpPr>
          <p:nvPr>
            <p:ph type="ftr" sz="quarter" idx="17"/>
          </p:nvPr>
        </p:nvSpPr>
        <p:spPr/>
        <p:txBody>
          <a:bodyPr/>
          <a:lstStyle/>
          <a:p>
            <a:r>
              <a:rPr lang="en-US" smtClean="0"/>
              <a:t>OMG Threat &amp; Risk for STIDS 2015</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229224" y="0"/>
            <a:ext cx="3914775" cy="5657850"/>
          </a:xfrm>
        </p:spPr>
        <p:txBody>
          <a:bodyPr anchor="ctr" anchorCtr="0"/>
          <a:lstStyle>
            <a:lvl1pPr marL="0" indent="0" algn="ctr">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25" name="Text Placeholder 24"/>
          <p:cNvSpPr>
            <a:spLocks noGrp="1"/>
          </p:cNvSpPr>
          <p:nvPr>
            <p:ph type="body" sz="quarter" idx="13"/>
          </p:nvPr>
        </p:nvSpPr>
        <p:spPr>
          <a:xfrm>
            <a:off x="352426" y="1600199"/>
            <a:ext cx="4572000" cy="3593237"/>
          </a:xfrm>
        </p:spPr>
        <p:txBody>
          <a:bodyPr>
            <a:normAutofit/>
          </a:bodyPr>
          <a:lstStyle>
            <a:lvl1pPr marL="0" indent="0">
              <a:lnSpc>
                <a:spcPct val="150000"/>
              </a:lnSpc>
              <a:spcBef>
                <a:spcPts val="0"/>
              </a:spcBef>
              <a:buNone/>
              <a:defRPr sz="1600" i="1">
                <a:solidFill>
                  <a:schemeClr val="tx1"/>
                </a:solidFill>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lvl="0"/>
            <a:r>
              <a:rPr lang="en-US" smtClean="0"/>
              <a:t>Click to edit Master text styles</a:t>
            </a:r>
          </a:p>
        </p:txBody>
      </p:sp>
      <p:sp>
        <p:nvSpPr>
          <p:cNvPr id="11" name="Rectangle 10"/>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le Placeholder 1"/>
          <p:cNvSpPr>
            <a:spLocks noGrp="1"/>
          </p:cNvSpPr>
          <p:nvPr>
            <p:ph type="title"/>
          </p:nvPr>
        </p:nvSpPr>
        <p:spPr>
          <a:xfrm>
            <a:off x="352425" y="275208"/>
            <a:ext cx="4572000" cy="1324992"/>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13" name="Date Placeholder 12"/>
          <p:cNvSpPr>
            <a:spLocks noGrp="1"/>
          </p:cNvSpPr>
          <p:nvPr>
            <p:ph type="dt" sz="half" idx="14"/>
          </p:nvPr>
        </p:nvSpPr>
        <p:spPr/>
        <p:txBody>
          <a:bodyPr/>
          <a:lstStyle/>
          <a:p>
            <a:r>
              <a:rPr lang="en-US" smtClean="0"/>
              <a:t>11/18/2015</a:t>
            </a:r>
            <a:endParaRPr lang="en-US"/>
          </a:p>
        </p:txBody>
      </p:sp>
      <p:sp>
        <p:nvSpPr>
          <p:cNvPr id="20" name="Slide Number Placeholder 19"/>
          <p:cNvSpPr>
            <a:spLocks noGrp="1"/>
          </p:cNvSpPr>
          <p:nvPr>
            <p:ph type="sldNum" sz="quarter" idx="15"/>
          </p:nvPr>
        </p:nvSpPr>
        <p:spPr/>
        <p:txBody>
          <a:bodyPr/>
          <a:lstStyle/>
          <a:p>
            <a:fld id="{C5349D12-3EF0-44B0-8484-0F10BE0E01DA}" type="slidenum">
              <a:rPr lang="en-US" smtClean="0"/>
              <a:t>‹#›</a:t>
            </a:fld>
            <a:endParaRPr lang="en-US"/>
          </a:p>
        </p:txBody>
      </p:sp>
      <p:sp>
        <p:nvSpPr>
          <p:cNvPr id="21" name="Footer Placeholder 20"/>
          <p:cNvSpPr>
            <a:spLocks noGrp="1"/>
          </p:cNvSpPr>
          <p:nvPr>
            <p:ph type="ftr" sz="quarter" idx="16"/>
          </p:nvPr>
        </p:nvSpPr>
        <p:spPr/>
        <p:txBody>
          <a:bodyPr/>
          <a:lstStyle/>
          <a:p>
            <a:r>
              <a:rPr lang="en-US" smtClean="0"/>
              <a:t>OMG Threat &amp; Risk for STIDS 2015</a:t>
            </a:r>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426" y="228600"/>
            <a:ext cx="7680960" cy="1066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52426" y="1463040"/>
            <a:ext cx="7680960"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52426" y="6543676"/>
            <a:ext cx="1466850" cy="247650"/>
          </a:xfrm>
          <a:prstGeom prst="rect">
            <a:avLst/>
          </a:prstGeom>
        </p:spPr>
        <p:txBody>
          <a:bodyPr vert="horz" lIns="91440" tIns="45720" rIns="91440" bIns="45720" rtlCol="0" anchor="ctr">
            <a:normAutofit/>
          </a:bodyPr>
          <a:lstStyle>
            <a:lvl1pPr algn="l">
              <a:defRPr sz="1000" b="1">
                <a:solidFill>
                  <a:schemeClr val="tx1">
                    <a:alpha val="65000"/>
                  </a:schemeClr>
                </a:solidFill>
              </a:defRPr>
            </a:lvl1pPr>
          </a:lstStyle>
          <a:p>
            <a:r>
              <a:rPr lang="en-US" smtClean="0"/>
              <a:t>11/18/2015</a:t>
            </a:r>
            <a:endParaRPr lang="en-US"/>
          </a:p>
        </p:txBody>
      </p:sp>
      <p:sp>
        <p:nvSpPr>
          <p:cNvPr id="5" name="Footer Placeholder 4"/>
          <p:cNvSpPr>
            <a:spLocks noGrp="1"/>
          </p:cNvSpPr>
          <p:nvPr>
            <p:ph type="ftr" sz="quarter" idx="3"/>
          </p:nvPr>
        </p:nvSpPr>
        <p:spPr>
          <a:xfrm>
            <a:off x="1809749" y="6543676"/>
            <a:ext cx="4086225" cy="247650"/>
          </a:xfrm>
          <a:prstGeom prst="rect">
            <a:avLst/>
          </a:prstGeom>
        </p:spPr>
        <p:txBody>
          <a:bodyPr vert="horz" lIns="91440" tIns="45720" rIns="91440" bIns="45720" rtlCol="0" anchor="ctr">
            <a:normAutofit/>
          </a:bodyPr>
          <a:lstStyle>
            <a:lvl1pPr algn="l">
              <a:defRPr sz="1000" b="1" i="1">
                <a:solidFill>
                  <a:schemeClr val="tx1">
                    <a:alpha val="65000"/>
                  </a:schemeClr>
                </a:solidFill>
              </a:defRPr>
            </a:lvl1pPr>
          </a:lstStyle>
          <a:p>
            <a:r>
              <a:rPr lang="en-US" smtClean="0"/>
              <a:t>OMG Threat &amp; Risk for STIDS 2015</a:t>
            </a:r>
            <a:endParaRPr lang="en-US"/>
          </a:p>
        </p:txBody>
      </p:sp>
      <p:sp>
        <p:nvSpPr>
          <p:cNvPr id="6" name="Slide Number Placeholder 5"/>
          <p:cNvSpPr>
            <a:spLocks noGrp="1"/>
          </p:cNvSpPr>
          <p:nvPr>
            <p:ph type="sldNum" sz="quarter" idx="4"/>
          </p:nvPr>
        </p:nvSpPr>
        <p:spPr>
          <a:xfrm>
            <a:off x="7886700" y="6543676"/>
            <a:ext cx="876300" cy="247650"/>
          </a:xfrm>
          <a:prstGeom prst="rect">
            <a:avLst/>
          </a:prstGeom>
        </p:spPr>
        <p:txBody>
          <a:bodyPr vert="horz" lIns="91440" tIns="45720" rIns="91440" bIns="45720" rtlCol="0" anchor="ctr">
            <a:normAutofit/>
          </a:bodyPr>
          <a:lstStyle>
            <a:lvl1pPr algn="r">
              <a:defRPr sz="1000" b="1">
                <a:solidFill>
                  <a:schemeClr val="tx1">
                    <a:alpha val="65000"/>
                  </a:schemeClr>
                </a:solidFill>
              </a:defRPr>
            </a:lvl1pPr>
          </a:lstStyle>
          <a:p>
            <a:fld id="{C5349D12-3EF0-44B0-8484-0F10BE0E01DA}"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iming>
    <p:tnLst>
      <p:par>
        <p:cTn id="1" dur="indefinite" restart="never" nodeType="tmRoot"/>
      </p:par>
    </p:tnLst>
  </p:timing>
  <p:hf hdr="0"/>
  <p:txStyles>
    <p:titleStyle>
      <a:lvl1pPr algn="l" defTabSz="914400" rtl="0" eaLnBrk="1" latinLnBrk="0" hangingPunct="1">
        <a:spcBef>
          <a:spcPts val="400"/>
        </a:spcBef>
        <a:buNone/>
        <a:defRPr sz="4000" b="0" kern="1200" cap="none" spc="0" baseline="0">
          <a:solidFill>
            <a:schemeClr val="tx1"/>
          </a:solidFill>
          <a:latin typeface="+mj-lt"/>
          <a:ea typeface="+mj-ea"/>
          <a:cs typeface="Tunga" pitchFamily="2"/>
        </a:defRPr>
      </a:lvl1pPr>
    </p:titleStyle>
    <p:body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jpeg"/><Relationship Id="rId3" Type="http://schemas.openxmlformats.org/officeDocument/2006/relationships/notesSlide" Target="../notesSlides/notesSlide3.xml"/><Relationship Id="rId7" Type="http://schemas.openxmlformats.org/officeDocument/2006/relationships/image" Target="../media/image26.jpeg"/><Relationship Id="rId12" Type="http://schemas.openxmlformats.org/officeDocument/2006/relationships/image" Target="../media/image31.jpeg"/><Relationship Id="rId2" Type="http://schemas.openxmlformats.org/officeDocument/2006/relationships/slideLayout" Target="../slideLayouts/slideLayout7.xml"/><Relationship Id="rId16" Type="http://schemas.openxmlformats.org/officeDocument/2006/relationships/image" Target="../media/image22.jpeg"/><Relationship Id="rId1" Type="http://schemas.openxmlformats.org/officeDocument/2006/relationships/audio" Target="file:///C:\Users\Rach\Documents\Object%20Management%20Group\Audio%20Files%20-%20MP3\MDMI-5-edited.mp3" TargetMode="Externa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jpeg"/><Relationship Id="rId15" Type="http://schemas.openxmlformats.org/officeDocument/2006/relationships/image" Target="../media/image34.pn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jpeg"/><Relationship Id="rId14" Type="http://schemas.openxmlformats.org/officeDocument/2006/relationships/image" Target="../media/image33.jpe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hyperlink" Target="http://www.omg.org/mda/" TargetMode="External"/><Relationship Id="rId18" Type="http://schemas.openxmlformats.org/officeDocument/2006/relationships/image" Target="../media/image43.jpeg"/><Relationship Id="rId3" Type="http://schemas.openxmlformats.org/officeDocument/2006/relationships/image" Target="../media/image35.jpeg"/><Relationship Id="rId7" Type="http://schemas.openxmlformats.org/officeDocument/2006/relationships/hyperlink" Target="http://www.omgsysml.org/" TargetMode="External"/><Relationship Id="rId12" Type="http://schemas.openxmlformats.org/officeDocument/2006/relationships/image" Target="../media/image40.png"/><Relationship Id="rId17" Type="http://schemas.openxmlformats.org/officeDocument/2006/relationships/hyperlink" Target="http://www.corba.org/" TargetMode="External"/><Relationship Id="rId2" Type="http://schemas.openxmlformats.org/officeDocument/2006/relationships/hyperlink" Target="http://www.soa-consortium.com/index.htm" TargetMode="External"/><Relationship Id="rId16"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37.jpeg"/><Relationship Id="rId11" Type="http://schemas.openxmlformats.org/officeDocument/2006/relationships/hyperlink" Target="http://portals.omg.org/dds" TargetMode="External"/><Relationship Id="rId5" Type="http://schemas.openxmlformats.org/officeDocument/2006/relationships/hyperlink" Target="mailto:wayne@omg.org" TargetMode="External"/><Relationship Id="rId15" Type="http://schemas.openxmlformats.org/officeDocument/2006/relationships/hyperlink" Target="http://www.uml.org/" TargetMode="External"/><Relationship Id="rId10" Type="http://schemas.openxmlformats.org/officeDocument/2006/relationships/image" Target="../media/image39.png"/><Relationship Id="rId4" Type="http://schemas.openxmlformats.org/officeDocument/2006/relationships/image" Target="../media/image36.jpeg"/><Relationship Id="rId9" Type="http://schemas.openxmlformats.org/officeDocument/2006/relationships/hyperlink" Target="http://www.omg.org/bpmn-logo/" TargetMode="External"/><Relationship Id="rId14"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image" Target="../media/image55.jpeg"/><Relationship Id="rId3" Type="http://schemas.openxmlformats.org/officeDocument/2006/relationships/image" Target="../media/image45.jpeg"/><Relationship Id="rId7" Type="http://schemas.openxmlformats.org/officeDocument/2006/relationships/image" Target="../media/image49.jpeg"/><Relationship Id="rId12" Type="http://schemas.openxmlformats.org/officeDocument/2006/relationships/image" Target="../media/image54.jpeg"/><Relationship Id="rId2" Type="http://schemas.openxmlformats.org/officeDocument/2006/relationships/image" Target="../media/image44.jpeg"/><Relationship Id="rId1" Type="http://schemas.openxmlformats.org/officeDocument/2006/relationships/slideLayout" Target="../slideLayouts/slideLayout6.xml"/><Relationship Id="rId6" Type="http://schemas.openxmlformats.org/officeDocument/2006/relationships/image" Target="../media/image48.wmf"/><Relationship Id="rId11" Type="http://schemas.openxmlformats.org/officeDocument/2006/relationships/image" Target="../media/image53.jpeg"/><Relationship Id="rId5" Type="http://schemas.openxmlformats.org/officeDocument/2006/relationships/image" Target="../media/image47.jpeg"/><Relationship Id="rId10" Type="http://schemas.openxmlformats.org/officeDocument/2006/relationships/image" Target="../media/image52.gif"/><Relationship Id="rId4" Type="http://schemas.openxmlformats.org/officeDocument/2006/relationships/image" Target="../media/image46.gif"/><Relationship Id="rId9" Type="http://schemas.openxmlformats.org/officeDocument/2006/relationships/image" Target="../media/image5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0.wmf"/><Relationship Id="rId13" Type="http://schemas.microsoft.com/office/2007/relationships/hdphoto" Target="../media/hdphoto2.wdp"/><Relationship Id="rId3" Type="http://schemas.openxmlformats.org/officeDocument/2006/relationships/image" Target="../media/image56.wmf"/><Relationship Id="rId7" Type="http://schemas.openxmlformats.org/officeDocument/2006/relationships/image" Target="../media/image57.jpeg"/><Relationship Id="rId12"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3.jpeg"/><Relationship Id="rId11" Type="http://schemas.microsoft.com/office/2007/relationships/hdphoto" Target="../media/hdphoto1.wdp"/><Relationship Id="rId5" Type="http://schemas.openxmlformats.org/officeDocument/2006/relationships/image" Target="../media/image49.jpeg"/><Relationship Id="rId10" Type="http://schemas.openxmlformats.org/officeDocument/2006/relationships/image" Target="../media/image59.png"/><Relationship Id="rId4" Type="http://schemas.openxmlformats.org/officeDocument/2006/relationships/image" Target="../media/image44.jpeg"/><Relationship Id="rId9" Type="http://schemas.openxmlformats.org/officeDocument/2006/relationships/image" Target="../media/image58.png"/></Relationships>
</file>

<file path=ppt/slides/_rels/slide1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hyperlink" Target="http://tinyurl.com/q29clvk" TargetMode="External"/><Relationship Id="rId3" Type="http://schemas.openxmlformats.org/officeDocument/2006/relationships/hyperlink" Target="http://www.threatrisk.org/spec/RevisedSubmission/Revised%20Operational%20Threat%20Risk%20Submission.pdf" TargetMode="External"/><Relationship Id="rId7" Type="http://schemas.openxmlformats.org/officeDocument/2006/relationships/hyperlink" Target="http://www.threatrisk.org/spec/RevisedSubmission/Revised%20threat-risk%20Submission%20machine%20readable%20files.zip" TargetMode="External"/><Relationship Id="rId2" Type="http://schemas.openxmlformats.org/officeDocument/2006/relationships/hyperlink" Target="http://tinyurl.com/qdfl6jl" TargetMode="External"/><Relationship Id="rId1" Type="http://schemas.openxmlformats.org/officeDocument/2006/relationships/slideLayout" Target="../slideLayouts/slideLayout2.xml"/><Relationship Id="rId6" Type="http://schemas.openxmlformats.org/officeDocument/2006/relationships/hyperlink" Target="http://tinyurl.com/o2vkkss" TargetMode="External"/><Relationship Id="rId5" Type="http://schemas.openxmlformats.org/officeDocument/2006/relationships/hyperlink" Target="http://www.threatrisk.org/spec/RevisedSubmission/Revised%20Operational%20Threat%20Risk%20Submission.doc" TargetMode="External"/><Relationship Id="rId10" Type="http://schemas.openxmlformats.org/officeDocument/2006/relationships/hyperlink" Target="http://threatrisk.org/" TargetMode="External"/><Relationship Id="rId4" Type="http://schemas.openxmlformats.org/officeDocument/2006/relationships/hyperlink" Target="http://tinyurl.com/p6ykkrm" TargetMode="External"/><Relationship Id="rId9" Type="http://schemas.openxmlformats.org/officeDocument/2006/relationships/hyperlink" Target="http://www.threatrisk.org/spec/Threat%20Risk%20Model.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66.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www.threatrisk.org/" TargetMode="External"/><Relationship Id="rId2" Type="http://schemas.openxmlformats.org/officeDocument/2006/relationships/hyperlink" Target="http://www.omg.or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D:\Projects\Threat\website\threat-mo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9143999"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4648201"/>
            <a:ext cx="9144000" cy="220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5" descr="C:\Users\Cory\Pictures\threatImage\l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1118" y="5834570"/>
            <a:ext cx="3800032" cy="107157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8000" y="3352800"/>
            <a:ext cx="3048000" cy="145169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descr="http://ts2.mm.bing.net/th?id=HN.607995141331681509&amp;amp;pid=1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2167" y="5291758"/>
            <a:ext cx="1140382" cy="1140382"/>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1" y="3434914"/>
            <a:ext cx="3145490" cy="870105"/>
          </a:xfrm>
        </p:spPr>
        <p:txBody>
          <a:bodyPr>
            <a:noAutofit/>
          </a:bodyPr>
          <a:lstStyle/>
          <a:p>
            <a:r>
              <a:rPr lang="en-US" sz="2800" b="1" dirty="0" smtClean="0">
                <a:effectLst>
                  <a:outerShdw blurRad="38100" dist="38100" dir="2700000" algn="tl">
                    <a:srgbClr val="000000">
                      <a:alpha val="43137"/>
                    </a:srgbClr>
                  </a:outerShdw>
                </a:effectLst>
              </a:rPr>
              <a:t>TEAM </a:t>
            </a:r>
            <a:r>
              <a:rPr lang="en-US" sz="2800" b="1" dirty="0" smtClean="0">
                <a:solidFill>
                  <a:srgbClr val="FF0000"/>
                </a:solidFill>
                <a:effectLst>
                  <a:outerShdw blurRad="38100" dist="38100" dir="2700000" algn="tl">
                    <a:srgbClr val="000000">
                      <a:alpha val="43137"/>
                    </a:srgbClr>
                  </a:outerShdw>
                </a:effectLst>
              </a:rPr>
              <a:t>Threat</a:t>
            </a:r>
          </a:p>
        </p:txBody>
      </p:sp>
      <p:sp>
        <p:nvSpPr>
          <p:cNvPr id="2" name="Title 1"/>
          <p:cNvSpPr>
            <a:spLocks noGrp="1"/>
          </p:cNvSpPr>
          <p:nvPr>
            <p:ph type="title"/>
          </p:nvPr>
        </p:nvSpPr>
        <p:spPr/>
        <p:txBody>
          <a:bodyPr>
            <a:normAutofit fontScale="90000"/>
          </a:bodyPr>
          <a:lstStyle/>
          <a:p>
            <a:r>
              <a:rPr lang="en-US" dirty="0" smtClean="0">
                <a:solidFill>
                  <a:schemeClr val="tx1"/>
                </a:solidFill>
                <a:effectLst>
                  <a:outerShdw blurRad="38100" dist="38100" dir="2700000" algn="tl">
                    <a:srgbClr val="000000">
                      <a:alpha val="43137"/>
                    </a:srgbClr>
                  </a:outerShdw>
                </a:effectLst>
              </a:rPr>
              <a:t>Operational Threat &amp; Risk Information Sharing and Analytics</a:t>
            </a:r>
            <a:endParaRPr lang="en-US" dirty="0">
              <a:solidFill>
                <a:schemeClr val="tx1"/>
              </a:solidFill>
              <a:effectLst>
                <a:outerShdw blurRad="38100" dist="38100" dir="2700000" algn="tl">
                  <a:srgbClr val="000000">
                    <a:alpha val="43137"/>
                  </a:srgbClr>
                </a:outerShdw>
              </a:effectLst>
            </a:endParaRPr>
          </a:p>
        </p:txBody>
      </p:sp>
      <p:pic>
        <p:nvPicPr>
          <p:cNvPr id="4" name="Picture 2"/>
          <p:cNvPicPr>
            <a:picLocks noChangeAspect="1" noChangeArrowheads="1"/>
          </p:cNvPicPr>
          <p:nvPr/>
        </p:nvPicPr>
        <p:blipFill>
          <a:blip r:embed="rId6" cstate="print"/>
          <a:srcRect/>
          <a:stretch>
            <a:fillRect/>
          </a:stretch>
        </p:blipFill>
        <p:spPr bwMode="auto">
          <a:xfrm>
            <a:off x="3596481" y="3649229"/>
            <a:ext cx="1951037" cy="858838"/>
          </a:xfrm>
          <a:prstGeom prst="rect">
            <a:avLst/>
          </a:prstGeom>
          <a:noFill/>
          <a:ln w="9525">
            <a:noFill/>
            <a:miter lim="800000"/>
            <a:headEnd/>
            <a:tailEnd/>
          </a:ln>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382" y="4782030"/>
            <a:ext cx="1877618" cy="624955"/>
          </a:xfrm>
          <a:prstGeom prst="rect">
            <a:avLst/>
          </a:prstGeom>
        </p:spPr>
      </p:pic>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50" y="5693790"/>
            <a:ext cx="2723776" cy="534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4071" y="6276974"/>
            <a:ext cx="3829050"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1844" y="4781669"/>
            <a:ext cx="2571749" cy="629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19026" y="5391081"/>
            <a:ext cx="1462774" cy="686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73593" y="4601632"/>
            <a:ext cx="1676400" cy="1045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04000" y="4798969"/>
            <a:ext cx="891713" cy="492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40894" y="4859627"/>
            <a:ext cx="142875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6" descr="C:\Users\Cory\Pictures\threatImage\nist.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072400" y="6423594"/>
            <a:ext cx="1246626" cy="42417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ory\Pictures\threatImage\nsa.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55765" y="5315961"/>
            <a:ext cx="1081431" cy="10543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02582" y="5466825"/>
            <a:ext cx="697385" cy="704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89472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905000" y="189322"/>
            <a:ext cx="5562600" cy="914400"/>
          </a:xfrm>
        </p:spPr>
        <p:txBody>
          <a:bodyPr/>
          <a:lstStyle/>
          <a:p>
            <a:pPr algn="ctr"/>
            <a:r>
              <a:rPr lang="en-US" sz="3600" dirty="0" smtClean="0">
                <a:solidFill>
                  <a:schemeClr val="tx1"/>
                </a:solidFill>
                <a:latin typeface="Arial" charset="0"/>
              </a:rPr>
              <a:t>Who Is OMG?</a:t>
            </a:r>
          </a:p>
        </p:txBody>
      </p:sp>
      <p:sp>
        <p:nvSpPr>
          <p:cNvPr id="3075" name="Rectangle 3"/>
          <p:cNvSpPr>
            <a:spLocks noGrp="1" noChangeArrowheads="1"/>
          </p:cNvSpPr>
          <p:nvPr>
            <p:ph idx="4294967295"/>
          </p:nvPr>
        </p:nvSpPr>
        <p:spPr bwMode="auto">
          <a:xfrm>
            <a:off x="228600" y="1447800"/>
            <a:ext cx="8626475" cy="3429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indent="-169863">
              <a:lnSpc>
                <a:spcPct val="80000"/>
              </a:lnSpc>
              <a:buFont typeface="Wingdings" pitchFamily="-111" charset="2"/>
              <a:buNone/>
            </a:pPr>
            <a:r>
              <a:rPr lang="en-US" sz="2000" b="1" smtClean="0">
                <a:latin typeface="Arial" charset="0"/>
              </a:rPr>
              <a:t>Object Management Group (OMG):</a:t>
            </a:r>
            <a:br>
              <a:rPr lang="en-US" sz="2000" b="1" smtClean="0">
                <a:latin typeface="Arial" charset="0"/>
              </a:rPr>
            </a:br>
            <a:endParaRPr lang="en-US" sz="2000" b="1" smtClean="0">
              <a:latin typeface="Arial" charset="0"/>
            </a:endParaRPr>
          </a:p>
          <a:p>
            <a:pPr lvl="1">
              <a:lnSpc>
                <a:spcPct val="90000"/>
              </a:lnSpc>
            </a:pPr>
            <a:r>
              <a:rPr lang="en-US" sz="1800" smtClean="0">
                <a:latin typeface="Arial" charset="0"/>
              </a:rPr>
              <a:t>Founded in 1989 </a:t>
            </a:r>
            <a:br>
              <a:rPr lang="en-US" sz="1800" smtClean="0">
                <a:latin typeface="Arial" charset="0"/>
              </a:rPr>
            </a:br>
            <a:endParaRPr lang="en-US" sz="1800" smtClean="0">
              <a:latin typeface="Arial" charset="0"/>
            </a:endParaRPr>
          </a:p>
          <a:p>
            <a:pPr lvl="1">
              <a:lnSpc>
                <a:spcPct val="90000"/>
              </a:lnSpc>
            </a:pPr>
            <a:r>
              <a:rPr lang="en-US" sz="1800" smtClean="0">
                <a:latin typeface="Arial" charset="0"/>
              </a:rPr>
              <a:t>More than 470 member companies</a:t>
            </a:r>
            <a:br>
              <a:rPr lang="en-US" sz="1800" smtClean="0">
                <a:latin typeface="Arial" charset="0"/>
              </a:rPr>
            </a:br>
            <a:endParaRPr lang="en-US" sz="1800" smtClean="0">
              <a:latin typeface="Arial" charset="0"/>
            </a:endParaRPr>
          </a:p>
          <a:p>
            <a:pPr lvl="1">
              <a:lnSpc>
                <a:spcPct val="90000"/>
              </a:lnSpc>
            </a:pPr>
            <a:r>
              <a:rPr lang="en-US" sz="1800" smtClean="0">
                <a:latin typeface="Arial" charset="0"/>
              </a:rPr>
              <a:t>The largest and longest standing not-for-profit, open-membership consortium which develops and maintains computer industry specifications.</a:t>
            </a:r>
            <a:br>
              <a:rPr lang="en-US" sz="1800" smtClean="0">
                <a:latin typeface="Arial" charset="0"/>
              </a:rPr>
            </a:br>
            <a:endParaRPr lang="en-US" sz="1800" smtClean="0">
              <a:latin typeface="Arial" charset="0"/>
            </a:endParaRPr>
          </a:p>
          <a:p>
            <a:pPr lvl="1">
              <a:lnSpc>
                <a:spcPct val="90000"/>
              </a:lnSpc>
            </a:pPr>
            <a:r>
              <a:rPr lang="en-US" sz="1800" smtClean="0">
                <a:latin typeface="Arial" charset="0"/>
              </a:rPr>
              <a:t>Continuously evolving to remain current while retaining a position of thought leadership.</a:t>
            </a:r>
          </a:p>
          <a:p>
            <a:pPr indent="-169863">
              <a:lnSpc>
                <a:spcPct val="80000"/>
              </a:lnSpc>
              <a:buFont typeface="Wingdings" pitchFamily="-111" charset="2"/>
              <a:buNone/>
            </a:pPr>
            <a:endParaRPr lang="en-US" sz="1800" smtClean="0">
              <a:latin typeface="Arial" charset="0"/>
            </a:endParaRPr>
          </a:p>
        </p:txBody>
      </p:sp>
      <p:grpSp>
        <p:nvGrpSpPr>
          <p:cNvPr id="3076" name="Group 6"/>
          <p:cNvGrpSpPr>
            <a:grpSpLocks/>
          </p:cNvGrpSpPr>
          <p:nvPr/>
        </p:nvGrpSpPr>
        <p:grpSpPr bwMode="auto">
          <a:xfrm>
            <a:off x="990600" y="4800600"/>
            <a:ext cx="7315200" cy="1492250"/>
            <a:chOff x="528" y="3380"/>
            <a:chExt cx="4608" cy="940"/>
          </a:xfrm>
        </p:grpSpPr>
        <p:pic>
          <p:nvPicPr>
            <p:cNvPr id="3077" name="Picture 7" descr="C:\Documents and Settings\rachel\Desktop\20th Photos - IN ORDER\8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 y="3380"/>
              <a:ext cx="1248" cy="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8" descr="C:\Documents and Settings\rachel\Desktop\20th Photos - IN ORDER\10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 y="3385"/>
              <a:ext cx="1392"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9" descr="C:\Documents and Settings\rachel\Desktop\20th Photos - IN ORDER\12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 y="3388"/>
              <a:ext cx="1392" cy="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 descr="C:\Users\Cory-c\Documents\Company\MDSSVN\Marketing\Graphics\OMG\OMG---Hig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120" y="486473"/>
            <a:ext cx="1828800" cy="82054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6"/>
          </p:nvPr>
        </p:nvSpPr>
        <p:spPr/>
        <p:txBody>
          <a:bodyPr/>
          <a:lstStyle/>
          <a:p>
            <a:r>
              <a:rPr lang="en-US" smtClean="0"/>
              <a:t>OMG Threat &amp; Risk for STIDS 2015</a:t>
            </a:r>
            <a:endParaRPr lang="en-US"/>
          </a:p>
        </p:txBody>
      </p:sp>
      <p:sp>
        <p:nvSpPr>
          <p:cNvPr id="3" name="Slide Number Placeholder 2"/>
          <p:cNvSpPr>
            <a:spLocks noGrp="1"/>
          </p:cNvSpPr>
          <p:nvPr>
            <p:ph type="sldNum" sz="quarter" idx="15"/>
          </p:nvPr>
        </p:nvSpPr>
        <p:spPr/>
        <p:txBody>
          <a:bodyPr/>
          <a:lstStyle/>
          <a:p>
            <a:fld id="{C5349D12-3EF0-44B0-8484-0F10BE0E01DA}" type="slidenum">
              <a:rPr lang="en-US" smtClean="0"/>
              <a:t>10</a:t>
            </a:fld>
            <a:endParaRPr lang="en-US"/>
          </a:p>
        </p:txBody>
      </p:sp>
      <p:sp>
        <p:nvSpPr>
          <p:cNvPr id="5" name="Date Placeholder 4"/>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1426181574"/>
      </p:ext>
    </p:extLst>
  </p:cSld>
  <p:clrMapOvr>
    <a:masterClrMapping/>
  </p:clrMapOvr>
  <p:transition advClick="0" advTm="3100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13"/>
          <p:cNvGrpSpPr>
            <a:grpSpLocks/>
          </p:cNvGrpSpPr>
          <p:nvPr/>
        </p:nvGrpSpPr>
        <p:grpSpPr bwMode="auto">
          <a:xfrm>
            <a:off x="457200" y="3095625"/>
            <a:ext cx="8077200" cy="409575"/>
            <a:chOff x="457200" y="2590800"/>
            <a:chExt cx="8077200" cy="409903"/>
          </a:xfrm>
        </p:grpSpPr>
        <p:pic>
          <p:nvPicPr>
            <p:cNvPr id="6158" name="Picture 2" descr="J:\MDMI-flash-demo\ins.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9600" y="2590800"/>
              <a:ext cx="1828800" cy="409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9" name="Picture 3" descr="J:\MDMI-flash-demo\hc.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0" y="2590800"/>
              <a:ext cx="1752600" cy="36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0" name="Picture 4" descr="J:\MDMI-flash-demo\fin.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 y="2590800"/>
              <a:ext cx="1524000" cy="40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1" name="Picture 5" descr="J:\MDMI-flash-demo\gov.jp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3200" y="2590800"/>
              <a:ext cx="1981200" cy="37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54" name="Picture 6" descr="J:\MDMI-flash-demo\2.jpg"/>
          <p:cNvPicPr>
            <a:picLocks noChangeAspect="1" noChangeArrowheads="1"/>
          </p:cNvPicPr>
          <p:nvPr/>
        </p:nvPicPr>
        <p:blipFill>
          <a:blip r:embed="rId8" cstate="print"/>
          <a:srcRect/>
          <a:stretch>
            <a:fillRect/>
          </a:stretch>
        </p:blipFill>
        <p:spPr bwMode="auto">
          <a:xfrm>
            <a:off x="2672360" y="4004271"/>
            <a:ext cx="1639334" cy="1096811"/>
          </a:xfrm>
          <a:prstGeom prst="rect">
            <a:avLst/>
          </a:prstGeom>
          <a:ln>
            <a:noFill/>
          </a:ln>
          <a:effectLst>
            <a:softEdge rad="112500"/>
          </a:effectLst>
        </p:spPr>
      </p:pic>
      <p:pic>
        <p:nvPicPr>
          <p:cNvPr id="2055" name="Picture 7" descr="J:\MDMI-flash-demo\3.jpg"/>
          <p:cNvPicPr>
            <a:picLocks noChangeAspect="1" noChangeArrowheads="1"/>
          </p:cNvPicPr>
          <p:nvPr/>
        </p:nvPicPr>
        <p:blipFill>
          <a:blip r:embed="rId9" cstate="print"/>
          <a:srcRect/>
          <a:stretch>
            <a:fillRect/>
          </a:stretch>
        </p:blipFill>
        <p:spPr bwMode="auto">
          <a:xfrm>
            <a:off x="3584260" y="5136835"/>
            <a:ext cx="1372860" cy="1029590"/>
          </a:xfrm>
          <a:prstGeom prst="rect">
            <a:avLst/>
          </a:prstGeom>
          <a:ln>
            <a:noFill/>
          </a:ln>
          <a:effectLst>
            <a:softEdge rad="112500"/>
          </a:effectLst>
        </p:spPr>
      </p:pic>
      <p:pic>
        <p:nvPicPr>
          <p:cNvPr id="2056" name="Picture 8" descr="J:\MDMI-flash-demo\4.jpg"/>
          <p:cNvPicPr>
            <a:picLocks noChangeAspect="1" noChangeArrowheads="1"/>
          </p:cNvPicPr>
          <p:nvPr/>
        </p:nvPicPr>
        <p:blipFill>
          <a:blip r:embed="rId10" cstate="print"/>
          <a:srcRect/>
          <a:stretch>
            <a:fillRect/>
          </a:stretch>
        </p:blipFill>
        <p:spPr bwMode="auto">
          <a:xfrm>
            <a:off x="234401" y="4030117"/>
            <a:ext cx="1601023" cy="1070977"/>
          </a:xfrm>
          <a:prstGeom prst="rect">
            <a:avLst/>
          </a:prstGeom>
          <a:ln>
            <a:noFill/>
          </a:ln>
          <a:effectLst>
            <a:softEdge rad="112500"/>
          </a:effectLst>
        </p:spPr>
      </p:pic>
      <p:pic>
        <p:nvPicPr>
          <p:cNvPr id="2057" name="Picture 9" descr="J:\MDMI-flash-demo\5i.jpg"/>
          <p:cNvPicPr>
            <a:picLocks noChangeAspect="1" noChangeArrowheads="1"/>
          </p:cNvPicPr>
          <p:nvPr/>
        </p:nvPicPr>
        <p:blipFill>
          <a:blip r:embed="rId11" cstate="print"/>
          <a:srcRect/>
          <a:stretch>
            <a:fillRect/>
          </a:stretch>
        </p:blipFill>
        <p:spPr bwMode="auto">
          <a:xfrm>
            <a:off x="5110929" y="4338226"/>
            <a:ext cx="1526062" cy="1143994"/>
          </a:xfrm>
          <a:prstGeom prst="rect">
            <a:avLst/>
          </a:prstGeom>
          <a:ln>
            <a:noFill/>
          </a:ln>
          <a:effectLst>
            <a:softEdge rad="112500"/>
          </a:effectLst>
        </p:spPr>
      </p:pic>
      <p:pic>
        <p:nvPicPr>
          <p:cNvPr id="2058" name="Picture 10" descr="J:\MDMI-flash-demo\6.jpg"/>
          <p:cNvPicPr>
            <a:picLocks noChangeAspect="1" noChangeArrowheads="1"/>
          </p:cNvPicPr>
          <p:nvPr/>
        </p:nvPicPr>
        <p:blipFill>
          <a:blip r:embed="rId12" cstate="print"/>
          <a:srcRect/>
          <a:stretch>
            <a:fillRect/>
          </a:stretch>
        </p:blipFill>
        <p:spPr bwMode="auto">
          <a:xfrm>
            <a:off x="6860533" y="5244457"/>
            <a:ext cx="1493934" cy="999663"/>
          </a:xfrm>
          <a:prstGeom prst="rect">
            <a:avLst/>
          </a:prstGeom>
          <a:ln>
            <a:noFill/>
          </a:ln>
          <a:effectLst>
            <a:softEdge rad="112500"/>
          </a:effectLst>
        </p:spPr>
      </p:pic>
      <p:pic>
        <p:nvPicPr>
          <p:cNvPr id="2059" name="Picture 11" descr="J:\MDMI-flash-demo\7.jpg"/>
          <p:cNvPicPr>
            <a:picLocks noChangeAspect="1" noChangeArrowheads="1"/>
          </p:cNvPicPr>
          <p:nvPr/>
        </p:nvPicPr>
        <p:blipFill>
          <a:blip r:embed="rId13" cstate="print"/>
          <a:srcRect/>
          <a:stretch>
            <a:fillRect/>
          </a:stretch>
        </p:blipFill>
        <p:spPr bwMode="auto">
          <a:xfrm>
            <a:off x="917306" y="5087400"/>
            <a:ext cx="1743881" cy="1155500"/>
          </a:xfrm>
          <a:prstGeom prst="rect">
            <a:avLst/>
          </a:prstGeom>
          <a:ln>
            <a:noFill/>
          </a:ln>
          <a:effectLst>
            <a:softEdge rad="112500"/>
          </a:effectLst>
        </p:spPr>
      </p:pic>
      <p:pic>
        <p:nvPicPr>
          <p:cNvPr id="2060" name="Picture 12" descr="J:\MDMI-flash-demo\zipcgi.jpg"/>
          <p:cNvPicPr>
            <a:picLocks noChangeAspect="1" noChangeArrowheads="1"/>
          </p:cNvPicPr>
          <p:nvPr/>
        </p:nvPicPr>
        <p:blipFill>
          <a:blip r:embed="rId14" cstate="print"/>
          <a:srcRect/>
          <a:stretch>
            <a:fillRect/>
          </a:stretch>
        </p:blipFill>
        <p:spPr bwMode="auto">
          <a:xfrm>
            <a:off x="7202039" y="4160340"/>
            <a:ext cx="1631806" cy="1092107"/>
          </a:xfrm>
          <a:prstGeom prst="rect">
            <a:avLst/>
          </a:prstGeom>
          <a:ln>
            <a:noFill/>
          </a:ln>
          <a:effectLst>
            <a:softEdge rad="112500"/>
          </a:effectLst>
        </p:spPr>
      </p:pic>
      <p:sp>
        <p:nvSpPr>
          <p:cNvPr id="6154" name="TextBox 21"/>
          <p:cNvSpPr txBox="1">
            <a:spLocks noChangeArrowheads="1"/>
          </p:cNvSpPr>
          <p:nvPr/>
        </p:nvSpPr>
        <p:spPr bwMode="auto">
          <a:xfrm>
            <a:off x="0" y="5592763"/>
            <a:ext cx="914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111" charset="0"/>
                <a:ea typeface="ＭＳ Ｐゴシック" pitchFamily="-111" charset="-128"/>
              </a:defRPr>
            </a:lvl1pPr>
            <a:lvl2pPr marL="742950" indent="-285750" eaLnBrk="0" hangingPunct="0">
              <a:defRPr b="1">
                <a:solidFill>
                  <a:schemeClr val="tx1"/>
                </a:solidFill>
                <a:latin typeface="Verdana" pitchFamily="-111" charset="0"/>
                <a:ea typeface="ＭＳ Ｐゴシック" pitchFamily="-111" charset="-128"/>
              </a:defRPr>
            </a:lvl2pPr>
            <a:lvl3pPr marL="1143000" indent="-228600" eaLnBrk="0" hangingPunct="0">
              <a:defRPr b="1">
                <a:solidFill>
                  <a:schemeClr val="tx1"/>
                </a:solidFill>
                <a:latin typeface="Verdana" pitchFamily="-111" charset="0"/>
                <a:ea typeface="ＭＳ Ｐゴシック" pitchFamily="-111" charset="-128"/>
              </a:defRPr>
            </a:lvl3pPr>
            <a:lvl4pPr marL="1600200" indent="-228600" eaLnBrk="0" hangingPunct="0">
              <a:defRPr b="1">
                <a:solidFill>
                  <a:schemeClr val="tx1"/>
                </a:solidFill>
                <a:latin typeface="Verdana" pitchFamily="-111" charset="0"/>
                <a:ea typeface="ＭＳ Ｐゴシック" pitchFamily="-111" charset="-128"/>
              </a:defRPr>
            </a:lvl4pPr>
            <a:lvl5pPr marL="2057400" indent="-228600" eaLnBrk="0" hangingPunct="0">
              <a:defRPr b="1">
                <a:solidFill>
                  <a:schemeClr val="tx1"/>
                </a:solidFill>
                <a:latin typeface="Verdana" pitchFamily="-111" charset="0"/>
                <a:ea typeface="ＭＳ Ｐゴシック" pitchFamily="-111" charset="-128"/>
              </a:defRPr>
            </a:lvl5pPr>
            <a:lvl6pPr marL="25146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6pPr>
            <a:lvl7pPr marL="29718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7pPr>
            <a:lvl8pPr marL="34290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8pPr>
            <a:lvl9pPr marL="38862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9pPr>
          </a:lstStyle>
          <a:p>
            <a:pPr algn="ctr" eaLnBrk="1" hangingPunct="1"/>
            <a:r>
              <a:rPr lang="en-US" b="0">
                <a:latin typeface="Calibri" pitchFamily="-111" charset="0"/>
                <a:cs typeface="Arial" charset="0"/>
              </a:rPr>
              <a:t>				</a:t>
            </a:r>
          </a:p>
        </p:txBody>
      </p:sp>
      <p:pic>
        <p:nvPicPr>
          <p:cNvPr id="21" name="MDMI-5-edited.mp3">
            <a:hlinkClick r:id="" action="ppaction://media"/>
          </p:cNvPr>
          <p:cNvPicPr>
            <a:picLocks noRot="1" noChangeAspect="1"/>
          </p:cNvPicPr>
          <p:nvPr>
            <a:audioFile r:link="rId1"/>
          </p:nvPr>
        </p:nvPicPr>
        <p:blipFill>
          <a:blip r:embed="rId15">
            <a:extLst>
              <a:ext uri="{28A0092B-C50C-407E-A947-70E740481C1C}">
                <a14:useLocalDpi xmlns:a14="http://schemas.microsoft.com/office/drawing/2010/main" val="0"/>
              </a:ext>
            </a:extLst>
          </a:blip>
          <a:srcRect/>
          <a:stretch>
            <a:fillRect/>
          </a:stretch>
        </p:blipFill>
        <p:spPr bwMode="auto">
          <a:xfrm>
            <a:off x="9067800" y="6126163"/>
            <a:ext cx="46038"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6" name="Rectangle 21"/>
          <p:cNvSpPr>
            <a:spLocks noChangeArrowheads="1"/>
          </p:cNvSpPr>
          <p:nvPr/>
        </p:nvSpPr>
        <p:spPr bwMode="auto">
          <a:xfrm>
            <a:off x="304800" y="1476375"/>
            <a:ext cx="86868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0">
                <a:latin typeface="Arial" charset="0"/>
                <a:cs typeface="Times New Roman" charset="0"/>
              </a:rPr>
              <a:t>Standards are developed using OMG’s mature, worldwide, open development process. With over 20 years of standards work, OMG’s one-organization, one-vote policy ensures that every vendor and end-user, large and small, has an effective voice in the process.</a:t>
            </a:r>
            <a:endParaRPr lang="en-US" b="0">
              <a:latin typeface="Arial" charset="0"/>
              <a:cs typeface="Arial" charset="0"/>
            </a:endParaRPr>
          </a:p>
        </p:txBody>
      </p:sp>
      <p:sp>
        <p:nvSpPr>
          <p:cNvPr id="6157" name="Rectangle 23"/>
          <p:cNvSpPr>
            <a:spLocks noGrp="1" noChangeArrowheads="1"/>
          </p:cNvSpPr>
          <p:nvPr>
            <p:ph type="title" idx="4294967295"/>
          </p:nvPr>
        </p:nvSpPr>
        <p:spPr>
          <a:xfrm>
            <a:off x="2175820" y="249478"/>
            <a:ext cx="5562600" cy="838200"/>
          </a:xfrm>
        </p:spPr>
        <p:txBody>
          <a:bodyPr>
            <a:normAutofit/>
          </a:bodyPr>
          <a:lstStyle/>
          <a:p>
            <a:pPr algn="ctr"/>
            <a:r>
              <a:rPr lang="en-US" sz="3600" dirty="0" smtClean="0">
                <a:solidFill>
                  <a:schemeClr val="tx1"/>
                </a:solidFill>
                <a:latin typeface="Arial" charset="0"/>
              </a:rPr>
              <a:t>Developing Standards</a:t>
            </a:r>
          </a:p>
        </p:txBody>
      </p:sp>
      <p:pic>
        <p:nvPicPr>
          <p:cNvPr id="18" name="Picture 2" descr="C:\Users\Cory-c\Documents\Company\MDSSVN\Marketing\Graphics\OMG\OMG---High.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0512" y="479442"/>
            <a:ext cx="1828800" cy="82054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2"/>
          </p:nvPr>
        </p:nvSpPr>
        <p:spPr/>
        <p:txBody>
          <a:bodyPr/>
          <a:lstStyle/>
          <a:p>
            <a:r>
              <a:rPr lang="en-US" smtClean="0"/>
              <a:t>OMG Threat &amp; Risk for STIDS 2015</a:t>
            </a:r>
            <a:endParaRPr lang="en-US"/>
          </a:p>
        </p:txBody>
      </p:sp>
      <p:sp>
        <p:nvSpPr>
          <p:cNvPr id="3" name="Slide Number Placeholder 2"/>
          <p:cNvSpPr>
            <a:spLocks noGrp="1"/>
          </p:cNvSpPr>
          <p:nvPr>
            <p:ph type="sldNum" sz="quarter" idx="11"/>
          </p:nvPr>
        </p:nvSpPr>
        <p:spPr/>
        <p:txBody>
          <a:bodyPr/>
          <a:lstStyle/>
          <a:p>
            <a:fld id="{C5349D12-3EF0-44B0-8484-0F10BE0E01DA}" type="slidenum">
              <a:rPr lang="en-US" smtClean="0"/>
              <a:t>11</a:t>
            </a:fld>
            <a:endParaRPr lang="en-US"/>
          </a:p>
        </p:txBody>
      </p:sp>
      <p:sp>
        <p:nvSpPr>
          <p:cNvPr id="5" name="Date Placeholder 4"/>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506143214"/>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 fill="hold"/>
                                        <p:tgtEl>
                                          <p:spTgt spid="21"/>
                                        </p:tgtEl>
                                      </p:cBhvr>
                                    </p:cmd>
                                  </p:childTnLst>
                                </p:cTn>
                              </p:par>
                            </p:childTnLst>
                          </p:cTn>
                        </p:par>
                      </p:childTnLst>
                    </p:cTn>
                  </p:par>
                </p:childTnLst>
              </p:cTn>
              <p:nextCondLst>
                <p:cond evt="onClick" delay="0">
                  <p:tgtEl>
                    <p:spTgt spid="21"/>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2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42937" y="347472"/>
            <a:ext cx="7315200" cy="914400"/>
          </a:xfrm>
        </p:spPr>
        <p:txBody>
          <a:bodyPr>
            <a:normAutofit/>
          </a:bodyPr>
          <a:lstStyle/>
          <a:p>
            <a:pPr algn="ctr"/>
            <a:r>
              <a:rPr lang="en-US" sz="3600" dirty="0" smtClean="0">
                <a:solidFill>
                  <a:schemeClr val="tx1"/>
                </a:solidFill>
                <a:latin typeface="Arial" charset="0"/>
                <a:ea typeface="ＭＳ Ｐゴシック" charset="-128"/>
              </a:rPr>
              <a:t>OMG’s Best-Known Successes</a:t>
            </a:r>
          </a:p>
        </p:txBody>
      </p:sp>
      <p:sp>
        <p:nvSpPr>
          <p:cNvPr id="9219" name="Rectangle 3"/>
          <p:cNvSpPr>
            <a:spLocks noGrp="1" noChangeArrowheads="1"/>
          </p:cNvSpPr>
          <p:nvPr>
            <p:ph type="body" idx="4294967295"/>
          </p:nvPr>
        </p:nvSpPr>
        <p:spPr bwMode="auto">
          <a:xfrm>
            <a:off x="381000" y="1905000"/>
            <a:ext cx="8458200" cy="457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nSpc>
                <a:spcPct val="80000"/>
              </a:lnSpc>
              <a:buFontTx/>
              <a:buNone/>
            </a:pPr>
            <a:r>
              <a:rPr lang="en-US" sz="1600" b="1" dirty="0" smtClean="0">
                <a:latin typeface="Arial" charset="0"/>
                <a:ea typeface="ＭＳ Ｐゴシック" charset="-128"/>
              </a:rPr>
              <a:t>Common Object Request Broker Architecture</a:t>
            </a:r>
          </a:p>
          <a:p>
            <a:pPr lvl="1">
              <a:lnSpc>
                <a:spcPct val="80000"/>
              </a:lnSpc>
            </a:pPr>
            <a:r>
              <a:rPr lang="en-US" sz="1400" dirty="0" smtClean="0">
                <a:latin typeface="Arial" charset="0"/>
                <a:ea typeface="ＭＳ Ｐゴシック" charset="-128"/>
              </a:rPr>
              <a:t>CORBA® remains the only language- and platform-neutral interoperability standard</a:t>
            </a:r>
            <a:br>
              <a:rPr lang="en-US" sz="1400" dirty="0" smtClean="0">
                <a:latin typeface="Arial" charset="0"/>
                <a:ea typeface="ＭＳ Ｐゴシック" charset="-128"/>
              </a:rPr>
            </a:br>
            <a:endParaRPr lang="en-US" sz="1400" dirty="0" smtClean="0">
              <a:latin typeface="Arial" charset="0"/>
              <a:ea typeface="ＭＳ Ｐゴシック" charset="-128"/>
            </a:endParaRPr>
          </a:p>
          <a:p>
            <a:pPr>
              <a:lnSpc>
                <a:spcPct val="80000"/>
              </a:lnSpc>
              <a:buFontTx/>
              <a:buNone/>
            </a:pPr>
            <a:r>
              <a:rPr lang="en-US" sz="1600" b="1" dirty="0" smtClean="0">
                <a:latin typeface="Arial" charset="0"/>
                <a:ea typeface="ＭＳ Ｐゴシック" charset="-128"/>
              </a:rPr>
              <a:t>Unified Modeling Language</a:t>
            </a:r>
          </a:p>
          <a:p>
            <a:pPr lvl="1">
              <a:lnSpc>
                <a:spcPct val="80000"/>
              </a:lnSpc>
            </a:pPr>
            <a:r>
              <a:rPr lang="en-US" sz="1400" dirty="0" smtClean="0">
                <a:latin typeface="Arial" charset="0"/>
                <a:ea typeface="ＭＳ Ｐゴシック" charset="-128"/>
              </a:rPr>
              <a:t>UML® remains the world’s only standardized modeling language</a:t>
            </a:r>
            <a:br>
              <a:rPr lang="en-US" sz="1400" dirty="0" smtClean="0">
                <a:latin typeface="Arial" charset="0"/>
                <a:ea typeface="ＭＳ Ｐゴシック" charset="-128"/>
              </a:rPr>
            </a:br>
            <a:endParaRPr lang="en-US" sz="1400" dirty="0" smtClean="0">
              <a:latin typeface="Arial" charset="0"/>
              <a:ea typeface="ＭＳ Ｐゴシック" charset="-128"/>
            </a:endParaRPr>
          </a:p>
          <a:p>
            <a:pPr>
              <a:lnSpc>
                <a:spcPct val="80000"/>
              </a:lnSpc>
              <a:buFontTx/>
              <a:buNone/>
            </a:pPr>
            <a:r>
              <a:rPr lang="en-US" sz="1600" b="1" dirty="0" smtClean="0">
                <a:latin typeface="Arial" charset="0"/>
                <a:ea typeface="ＭＳ Ｐゴシック" charset="-128"/>
              </a:rPr>
              <a:t>Business Process Modeling Notation</a:t>
            </a:r>
          </a:p>
          <a:p>
            <a:pPr lvl="1">
              <a:lnSpc>
                <a:spcPct val="80000"/>
              </a:lnSpc>
            </a:pPr>
            <a:r>
              <a:rPr lang="en-US" sz="1400" dirty="0" smtClean="0">
                <a:latin typeface="Arial" charset="0"/>
                <a:ea typeface="ＭＳ Ｐゴシック" charset="-128"/>
              </a:rPr>
              <a:t>BPMN</a:t>
            </a:r>
            <a:r>
              <a:rPr lang="en-US" sz="1400" baseline="30000" dirty="0" smtClean="0">
                <a:latin typeface="Arial" charset="0"/>
                <a:ea typeface="ＭＳ Ｐゴシック" charset="-128"/>
              </a:rPr>
              <a:t>TM </a:t>
            </a:r>
            <a:r>
              <a:rPr lang="en-US" sz="1400" dirty="0" smtClean="0">
                <a:latin typeface="Arial" charset="0"/>
                <a:ea typeface="ＭＳ Ｐゴシック" charset="-128"/>
              </a:rPr>
              <a:t> provides businesses with the capability of understanding their internal business procedures</a:t>
            </a:r>
          </a:p>
          <a:p>
            <a:pPr lvl="1">
              <a:lnSpc>
                <a:spcPct val="80000"/>
              </a:lnSpc>
            </a:pPr>
            <a:endParaRPr lang="en-US" sz="1400" dirty="0" smtClean="0">
              <a:latin typeface="Arial" charset="0"/>
              <a:ea typeface="ＭＳ Ｐゴシック" charset="-128"/>
            </a:endParaRPr>
          </a:p>
          <a:p>
            <a:pPr>
              <a:lnSpc>
                <a:spcPct val="80000"/>
              </a:lnSpc>
              <a:buFontTx/>
              <a:buNone/>
            </a:pPr>
            <a:r>
              <a:rPr lang="en-US" sz="1600" b="1" dirty="0" smtClean="0">
                <a:latin typeface="Arial" charset="0"/>
                <a:ea typeface="ＭＳ Ｐゴシック" charset="-128"/>
              </a:rPr>
              <a:t>Common Warehouse Metamodel</a:t>
            </a:r>
          </a:p>
          <a:p>
            <a:pPr lvl="1">
              <a:lnSpc>
                <a:spcPct val="80000"/>
              </a:lnSpc>
            </a:pPr>
            <a:r>
              <a:rPr lang="en-US" sz="1400" dirty="0" smtClean="0">
                <a:latin typeface="Arial" charset="0"/>
                <a:ea typeface="ＭＳ Ｐゴシック" charset="-128"/>
              </a:rPr>
              <a:t>CWM</a:t>
            </a:r>
            <a:r>
              <a:rPr lang="en-US" sz="1400" baseline="30000" dirty="0" smtClean="0">
                <a:latin typeface="Arial" charset="0"/>
                <a:ea typeface="ＭＳ Ｐゴシック" charset="-128"/>
              </a:rPr>
              <a:t>TM</a:t>
            </a:r>
            <a:r>
              <a:rPr lang="en-US" sz="1400" dirty="0" smtClean="0">
                <a:latin typeface="Arial" charset="0"/>
                <a:ea typeface="ＭＳ Ｐゴシック" charset="-128"/>
              </a:rPr>
              <a:t>, the integration of the last two data warehousing initiatives</a:t>
            </a:r>
            <a:br>
              <a:rPr lang="en-US" sz="1400" dirty="0" smtClean="0">
                <a:latin typeface="Arial" charset="0"/>
                <a:ea typeface="ＭＳ Ｐゴシック" charset="-128"/>
              </a:rPr>
            </a:br>
            <a:endParaRPr lang="en-US" sz="1400" dirty="0" smtClean="0">
              <a:latin typeface="Arial" charset="0"/>
              <a:ea typeface="ＭＳ Ｐゴシック" charset="-128"/>
            </a:endParaRPr>
          </a:p>
          <a:p>
            <a:pPr>
              <a:lnSpc>
                <a:spcPct val="80000"/>
              </a:lnSpc>
              <a:buFontTx/>
              <a:buNone/>
            </a:pPr>
            <a:r>
              <a:rPr lang="en-US" sz="1600" b="1" dirty="0" smtClean="0">
                <a:latin typeface="Arial" charset="0"/>
                <a:ea typeface="ＭＳ Ｐゴシック" charset="-128"/>
              </a:rPr>
              <a:t>Meta-Object Facility</a:t>
            </a:r>
          </a:p>
          <a:p>
            <a:pPr lvl="1">
              <a:lnSpc>
                <a:spcPct val="80000"/>
              </a:lnSpc>
            </a:pPr>
            <a:r>
              <a:rPr lang="en-US" sz="1400" dirty="0" smtClean="0">
                <a:latin typeface="Arial" charset="0"/>
                <a:ea typeface="ＭＳ Ｐゴシック" charset="-128"/>
              </a:rPr>
              <a:t>MOF</a:t>
            </a:r>
            <a:r>
              <a:rPr lang="en-US" sz="1400" baseline="30000" dirty="0" smtClean="0">
                <a:latin typeface="Arial" charset="0"/>
                <a:ea typeface="ＭＳ Ｐゴシック" charset="-128"/>
              </a:rPr>
              <a:t>TM</a:t>
            </a:r>
            <a:r>
              <a:rPr lang="en-US" sz="1400" dirty="0" smtClean="0">
                <a:latin typeface="Arial" charset="0"/>
                <a:ea typeface="ＭＳ Ｐゴシック" charset="-128"/>
              </a:rPr>
              <a:t>, the repository standard</a:t>
            </a:r>
            <a:br>
              <a:rPr lang="en-US" sz="1400" dirty="0" smtClean="0">
                <a:latin typeface="Arial" charset="0"/>
                <a:ea typeface="ＭＳ Ｐゴシック" charset="-128"/>
              </a:rPr>
            </a:br>
            <a:endParaRPr lang="en-US" sz="1400" dirty="0" smtClean="0">
              <a:latin typeface="Arial" charset="0"/>
              <a:ea typeface="ＭＳ Ｐゴシック" charset="-128"/>
            </a:endParaRPr>
          </a:p>
          <a:p>
            <a:pPr>
              <a:lnSpc>
                <a:spcPct val="80000"/>
              </a:lnSpc>
              <a:buFontTx/>
              <a:buNone/>
            </a:pPr>
            <a:r>
              <a:rPr lang="en-US" sz="1600" b="1" dirty="0" smtClean="0">
                <a:latin typeface="Arial" charset="0"/>
                <a:ea typeface="ＭＳ Ｐゴシック" charset="-128"/>
              </a:rPr>
              <a:t>XML Metadata Interchange</a:t>
            </a:r>
          </a:p>
          <a:p>
            <a:pPr lvl="1">
              <a:lnSpc>
                <a:spcPct val="80000"/>
              </a:lnSpc>
            </a:pPr>
            <a:r>
              <a:rPr lang="en-US" sz="1400" dirty="0" smtClean="0">
                <a:latin typeface="Arial" charset="0"/>
                <a:ea typeface="ＭＳ Ｐゴシック" charset="-128"/>
              </a:rPr>
              <a:t>XMI®, the XML-UML standard</a:t>
            </a:r>
          </a:p>
        </p:txBody>
      </p:sp>
      <p:grpSp>
        <p:nvGrpSpPr>
          <p:cNvPr id="9220" name="Group 13"/>
          <p:cNvGrpSpPr>
            <a:grpSpLocks/>
          </p:cNvGrpSpPr>
          <p:nvPr/>
        </p:nvGrpSpPr>
        <p:grpSpPr bwMode="auto">
          <a:xfrm>
            <a:off x="381000" y="1295400"/>
            <a:ext cx="7658100" cy="457200"/>
            <a:chOff x="576" y="1200"/>
            <a:chExt cx="4824" cy="288"/>
          </a:xfrm>
        </p:grpSpPr>
        <p:pic>
          <p:nvPicPr>
            <p:cNvPr id="9227" name="Picture 4" descr="OMG SysML">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 y="1200"/>
              <a:ext cx="22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8" name="Picture 5" descr="BPMN">
              <a:hlinkClick r:id="rId2"/>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 y="1248"/>
              <a:ext cx="36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9" name="Picture 6" descr="DDS">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 y="1200"/>
              <a:ext cx="282"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0" name="Picture 7" descr="MDA Logo">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6" y="1200"/>
              <a:ext cx="27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1" name="Picture 8" descr="UML Logo">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0" y="1248"/>
              <a:ext cx="33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2" name="Picture 9" descr="CORBA Logo">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56" y="1248"/>
              <a:ext cx="24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3" name="Picture 10" descr="CWM Logo">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84" y="1248"/>
              <a:ext cx="27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4" name="Picture 11" descr="MOF Logo">
              <a:hlinkClick r:id="rId15"/>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12" y="1248"/>
              <a:ext cx="35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5" name="Picture 12" descr="XMI">
              <a:hlinkClick r:id="rId17"/>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40" y="1248"/>
              <a:ext cx="3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Footer Placeholder 1"/>
          <p:cNvSpPr>
            <a:spLocks noGrp="1"/>
          </p:cNvSpPr>
          <p:nvPr>
            <p:ph type="ftr" sz="quarter" idx="16"/>
          </p:nvPr>
        </p:nvSpPr>
        <p:spPr/>
        <p:txBody>
          <a:bodyPr/>
          <a:lstStyle/>
          <a:p>
            <a:r>
              <a:rPr lang="en-US" smtClean="0"/>
              <a:t>OMG Threat &amp; Risk for STIDS 2015</a:t>
            </a:r>
            <a:endParaRPr lang="en-US"/>
          </a:p>
        </p:txBody>
      </p:sp>
      <p:sp>
        <p:nvSpPr>
          <p:cNvPr id="3" name="Slide Number Placeholder 2"/>
          <p:cNvSpPr>
            <a:spLocks noGrp="1"/>
          </p:cNvSpPr>
          <p:nvPr>
            <p:ph type="sldNum" sz="quarter" idx="15"/>
          </p:nvPr>
        </p:nvSpPr>
        <p:spPr/>
        <p:txBody>
          <a:bodyPr/>
          <a:lstStyle/>
          <a:p>
            <a:fld id="{C5349D12-3EF0-44B0-8484-0F10BE0E01DA}" type="slidenum">
              <a:rPr lang="en-US" smtClean="0"/>
              <a:t>12</a:t>
            </a:fld>
            <a:endParaRPr lang="en-US"/>
          </a:p>
        </p:txBody>
      </p:sp>
      <p:sp>
        <p:nvSpPr>
          <p:cNvPr id="5" name="Date Placeholder 4"/>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4021272606"/>
      </p:ext>
    </p:extLst>
  </p:cSld>
  <p:clrMapOvr>
    <a:masterClrMapping/>
  </p:clrMapOvr>
  <p:transition advClick="0" advTm="3100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04800" y="1615440"/>
            <a:ext cx="4143374" cy="4726193"/>
          </a:xfrm>
        </p:spPr>
        <p:txBody>
          <a:bodyPr>
            <a:normAutofit/>
          </a:bodyPr>
          <a:lstStyle/>
          <a:p>
            <a:pPr lvl="0" hangingPunct="0"/>
            <a:r>
              <a:rPr lang="en-US" dirty="0"/>
              <a:t>Model Driven Solutions division of Data Access Technologies </a:t>
            </a:r>
            <a:endParaRPr lang="en-US" dirty="0" smtClean="0"/>
          </a:p>
          <a:p>
            <a:pPr lvl="0" hangingPunct="0"/>
            <a:r>
              <a:rPr lang="en-US" dirty="0" smtClean="0"/>
              <a:t>KDM </a:t>
            </a:r>
            <a:r>
              <a:rPr lang="en-US" dirty="0"/>
              <a:t>Analytics, Inc</a:t>
            </a:r>
            <a:r>
              <a:rPr lang="en-US" dirty="0" smtClean="0"/>
              <a:t>.</a:t>
            </a:r>
            <a:endParaRPr lang="en-US" dirty="0"/>
          </a:p>
          <a:p>
            <a:pPr lvl="0" hangingPunct="0"/>
            <a:r>
              <a:rPr lang="en-US" dirty="0" smtClean="0"/>
              <a:t>International </a:t>
            </a:r>
            <a:r>
              <a:rPr lang="en-US" dirty="0"/>
              <a:t>Business Machines, </a:t>
            </a:r>
            <a:r>
              <a:rPr lang="en-US" dirty="0" smtClean="0"/>
              <a:t>Inc.</a:t>
            </a:r>
            <a:endParaRPr lang="en-US" dirty="0"/>
          </a:p>
          <a:p>
            <a:pPr lvl="0" hangingPunct="0"/>
            <a:r>
              <a:rPr lang="en-US" dirty="0" smtClean="0"/>
              <a:t>RSA</a:t>
            </a:r>
            <a:r>
              <a:rPr lang="en-US" dirty="0"/>
              <a:t>, The Security Division of EMC </a:t>
            </a:r>
            <a:endParaRPr lang="en-US" dirty="0" smtClean="0"/>
          </a:p>
          <a:p>
            <a:pPr lvl="0" hangingPunct="0"/>
            <a:r>
              <a:rPr lang="en-US" dirty="0" smtClean="0"/>
              <a:t>Lockheed </a:t>
            </a:r>
            <a:r>
              <a:rPr lang="en-US" dirty="0"/>
              <a:t>Martin, Inc.</a:t>
            </a:r>
          </a:p>
          <a:p>
            <a:pPr lvl="0" hangingPunct="0"/>
            <a:r>
              <a:rPr lang="en-US" dirty="0" smtClean="0"/>
              <a:t>Oracle Corporation</a:t>
            </a:r>
          </a:p>
          <a:p>
            <a:pPr lvl="0" hangingPunct="0"/>
            <a:r>
              <a:rPr lang="en-US" dirty="0" smtClean="0"/>
              <a:t>Fujitsu</a:t>
            </a:r>
          </a:p>
          <a:p>
            <a:pPr lvl="0" hangingPunct="0"/>
            <a:endParaRPr lang="en-US" dirty="0" smtClean="0"/>
          </a:p>
          <a:p>
            <a:endParaRPr lang="en-US" dirty="0"/>
          </a:p>
        </p:txBody>
      </p:sp>
      <p:sp>
        <p:nvSpPr>
          <p:cNvPr id="6" name="Title 5"/>
          <p:cNvSpPr>
            <a:spLocks noGrp="1"/>
          </p:cNvSpPr>
          <p:nvPr>
            <p:ph type="title"/>
          </p:nvPr>
        </p:nvSpPr>
        <p:spPr>
          <a:xfrm>
            <a:off x="352426" y="228600"/>
            <a:ext cx="7680960" cy="685800"/>
          </a:xfrm>
        </p:spPr>
        <p:txBody>
          <a:bodyPr>
            <a:normAutofit fontScale="90000"/>
          </a:bodyPr>
          <a:lstStyle/>
          <a:p>
            <a:r>
              <a:rPr lang="en-US" dirty="0" smtClean="0"/>
              <a:t>Submitters and Contributors (Thus Far)</a:t>
            </a:r>
            <a:endParaRPr lang="en-US" dirty="0"/>
          </a:p>
        </p:txBody>
      </p:sp>
      <p:sp>
        <p:nvSpPr>
          <p:cNvPr id="7" name="Content Placeholder 1"/>
          <p:cNvSpPr txBox="1">
            <a:spLocks/>
          </p:cNvSpPr>
          <p:nvPr/>
        </p:nvSpPr>
        <p:spPr>
          <a:xfrm>
            <a:off x="4648200" y="1219200"/>
            <a:ext cx="4143374" cy="5120640"/>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lvl="0" hangingPunct="0"/>
            <a:r>
              <a:rPr lang="en-US" dirty="0" smtClean="0"/>
              <a:t>Information Sharing Environment (ise.gov)</a:t>
            </a:r>
          </a:p>
          <a:p>
            <a:pPr lvl="0" hangingPunct="0"/>
            <a:r>
              <a:rPr lang="en-US" dirty="0" err="1" smtClean="0"/>
              <a:t>Demandware</a:t>
            </a:r>
            <a:endParaRPr lang="en-US" dirty="0" smtClean="0"/>
          </a:p>
          <a:p>
            <a:pPr lvl="0" hangingPunct="0"/>
            <a:r>
              <a:rPr lang="en-US" dirty="0" smtClean="0"/>
              <a:t>U.S</a:t>
            </a:r>
            <a:r>
              <a:rPr lang="en-US" dirty="0"/>
              <a:t>. Air force</a:t>
            </a:r>
          </a:p>
          <a:p>
            <a:pPr lvl="0" hangingPunct="0"/>
            <a:r>
              <a:rPr lang="en-US" dirty="0" smtClean="0"/>
              <a:t>U.S</a:t>
            </a:r>
            <a:r>
              <a:rPr lang="en-US" dirty="0"/>
              <a:t>. Defense Security Services</a:t>
            </a:r>
          </a:p>
          <a:p>
            <a:pPr lvl="0" hangingPunct="0"/>
            <a:r>
              <a:rPr lang="en-US" dirty="0" smtClean="0"/>
              <a:t>California </a:t>
            </a:r>
            <a:r>
              <a:rPr lang="en-US" dirty="0"/>
              <a:t>Public Safety (http://www.Caloes.ca.gov)</a:t>
            </a:r>
          </a:p>
          <a:p>
            <a:pPr lvl="0" hangingPunct="0"/>
            <a:r>
              <a:rPr lang="en-US" dirty="0" smtClean="0"/>
              <a:t>U.S</a:t>
            </a:r>
            <a:r>
              <a:rPr lang="en-US" dirty="0"/>
              <a:t>. National Information Sharing Model PMO (https://www.niem.gov/)</a:t>
            </a:r>
          </a:p>
          <a:p>
            <a:pPr lvl="0" hangingPunct="0"/>
            <a:r>
              <a:rPr lang="en-US" dirty="0" smtClean="0"/>
              <a:t>Duke </a:t>
            </a:r>
            <a:r>
              <a:rPr lang="en-US" dirty="0"/>
              <a:t>Energy</a:t>
            </a:r>
          </a:p>
          <a:p>
            <a:pPr lvl="0" hangingPunct="0"/>
            <a:r>
              <a:rPr lang="en-US" dirty="0" smtClean="0"/>
              <a:t>NSA/UCDMO</a:t>
            </a:r>
          </a:p>
          <a:p>
            <a:pPr lvl="0" hangingPunct="0"/>
            <a:r>
              <a:rPr lang="en-US" dirty="0" smtClean="0"/>
              <a:t>NIST</a:t>
            </a:r>
            <a:endParaRPr lang="en-US" dirty="0"/>
          </a:p>
          <a:p>
            <a:pPr lvl="0" hangingPunct="0"/>
            <a:r>
              <a:rPr lang="en-US" dirty="0" smtClean="0"/>
              <a:t>INCOSE</a:t>
            </a:r>
            <a:endParaRPr lang="en-US" dirty="0"/>
          </a:p>
          <a:p>
            <a:pPr lvl="0" hangingPunct="0"/>
            <a:r>
              <a:rPr lang="en-US" dirty="0" smtClean="0"/>
              <a:t>Integrated </a:t>
            </a:r>
            <a:r>
              <a:rPr lang="en-US" dirty="0"/>
              <a:t>Networking Technologies, Inc.</a:t>
            </a:r>
          </a:p>
          <a:p>
            <a:pPr lvl="0" hangingPunct="0"/>
            <a:r>
              <a:rPr lang="en-US" dirty="0" err="1" smtClean="0"/>
              <a:t>Tibco</a:t>
            </a:r>
            <a:r>
              <a:rPr lang="en-US" dirty="0" smtClean="0"/>
              <a:t> Software Inc.</a:t>
            </a:r>
          </a:p>
          <a:p>
            <a:pPr lvl="0" hangingPunct="0"/>
            <a:r>
              <a:rPr lang="en-US" dirty="0" smtClean="0"/>
              <a:t>Hitachi</a:t>
            </a:r>
          </a:p>
          <a:p>
            <a:pPr lvl="0" hangingPunct="0"/>
            <a:r>
              <a:rPr lang="en-US" dirty="0" smtClean="0"/>
              <a:t>NC4</a:t>
            </a:r>
          </a:p>
          <a:p>
            <a:pPr lvl="0" hangingPunct="0"/>
            <a:r>
              <a:rPr lang="en-US" dirty="0" smtClean="0"/>
              <a:t>Others pending approval</a:t>
            </a:r>
            <a:endParaRPr lang="en-US" dirty="0"/>
          </a:p>
          <a:p>
            <a:pPr hangingPunct="0"/>
            <a:endParaRPr lang="en-US" dirty="0" smtClean="0"/>
          </a:p>
          <a:p>
            <a:endParaRPr lang="en-US" dirty="0"/>
          </a:p>
        </p:txBody>
      </p:sp>
      <p:sp>
        <p:nvSpPr>
          <p:cNvPr id="8" name="Rectangle 7"/>
          <p:cNvSpPr/>
          <p:nvPr/>
        </p:nvSpPr>
        <p:spPr>
          <a:xfrm rot="798598">
            <a:off x="35591" y="5181600"/>
            <a:ext cx="4612609" cy="923330"/>
          </a:xfrm>
          <a:prstGeom prst="rect">
            <a:avLst/>
          </a:prstGeom>
          <a:noFill/>
        </p:spPr>
        <p:txBody>
          <a:bodyPr wrap="none" lIns="91440" tIns="45720" rIns="91440" bIns="45720">
            <a:spAutoFit/>
          </a:bodyPr>
          <a:lstStyle/>
          <a:p>
            <a:pPr algn="ctr"/>
            <a:r>
              <a:rPr lang="en-US" sz="5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Team Threat</a:t>
            </a:r>
            <a:endParaRPr 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9" name="Footer Placeholder 8"/>
          <p:cNvSpPr>
            <a:spLocks noGrp="1"/>
          </p:cNvSpPr>
          <p:nvPr>
            <p:ph type="ftr" sz="quarter" idx="16"/>
          </p:nvPr>
        </p:nvSpPr>
        <p:spPr/>
        <p:txBody>
          <a:bodyPr/>
          <a:lstStyle/>
          <a:p>
            <a:r>
              <a:rPr lang="en-US" smtClean="0"/>
              <a:t>OMG Threat &amp; Risk for STIDS 2015</a:t>
            </a:r>
            <a:endParaRPr lang="en-US"/>
          </a:p>
        </p:txBody>
      </p:sp>
      <p:sp>
        <p:nvSpPr>
          <p:cNvPr id="10" name="Slide Number Placeholder 9"/>
          <p:cNvSpPr>
            <a:spLocks noGrp="1"/>
          </p:cNvSpPr>
          <p:nvPr>
            <p:ph type="sldNum" sz="quarter" idx="15"/>
          </p:nvPr>
        </p:nvSpPr>
        <p:spPr/>
        <p:txBody>
          <a:bodyPr/>
          <a:lstStyle/>
          <a:p>
            <a:fld id="{C5349D12-3EF0-44B0-8484-0F10BE0E01DA}" type="slidenum">
              <a:rPr lang="en-US" smtClean="0"/>
              <a:t>13</a:t>
            </a:fld>
            <a:endParaRPr lang="en-US"/>
          </a:p>
        </p:txBody>
      </p:sp>
      <p:sp>
        <p:nvSpPr>
          <p:cNvPr id="11" name="Date Placeholder 10"/>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36871494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Summary Of OMG RFP Process</a:t>
            </a:r>
            <a:endParaRPr lang="en-US" dirty="0"/>
          </a:p>
        </p:txBody>
      </p:sp>
      <p:sp>
        <p:nvSpPr>
          <p:cNvPr id="7" name="Chevron 6"/>
          <p:cNvSpPr/>
          <p:nvPr/>
        </p:nvSpPr>
        <p:spPr>
          <a:xfrm>
            <a:off x="24247" y="1575954"/>
            <a:ext cx="2286000"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Task force identifies need</a:t>
            </a:r>
            <a:endParaRPr lang="en-US" sz="1600" dirty="0">
              <a:solidFill>
                <a:schemeClr val="tx1"/>
              </a:solidFill>
            </a:endParaRPr>
          </a:p>
        </p:txBody>
      </p:sp>
      <p:sp>
        <p:nvSpPr>
          <p:cNvPr id="8" name="Chevron 7"/>
          <p:cNvSpPr/>
          <p:nvPr/>
        </p:nvSpPr>
        <p:spPr>
          <a:xfrm>
            <a:off x="1905002" y="1575954"/>
            <a:ext cx="3276600"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Task force proposes RFP to be issued, goes through OMG process</a:t>
            </a:r>
            <a:endParaRPr lang="en-US" sz="1600" dirty="0">
              <a:solidFill>
                <a:schemeClr val="tx1"/>
              </a:solidFill>
            </a:endParaRPr>
          </a:p>
        </p:txBody>
      </p:sp>
      <p:sp>
        <p:nvSpPr>
          <p:cNvPr id="9" name="Chevron 8"/>
          <p:cNvSpPr/>
          <p:nvPr/>
        </p:nvSpPr>
        <p:spPr>
          <a:xfrm>
            <a:off x="4733060" y="1575954"/>
            <a:ext cx="3200400"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Submission team(s) form to produce proposed specification(s)</a:t>
            </a:r>
            <a:endParaRPr lang="en-US" sz="1600" dirty="0">
              <a:solidFill>
                <a:schemeClr val="tx1"/>
              </a:solidFill>
            </a:endParaRPr>
          </a:p>
        </p:txBody>
      </p:sp>
      <p:sp>
        <p:nvSpPr>
          <p:cNvPr id="10" name="Chevron 9"/>
          <p:cNvSpPr/>
          <p:nvPr/>
        </p:nvSpPr>
        <p:spPr>
          <a:xfrm>
            <a:off x="1281547" y="2999508"/>
            <a:ext cx="3532910"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FF00"/>
                </a:solidFill>
              </a:rPr>
              <a:t>Two or more revision cycles propose specifications</a:t>
            </a:r>
            <a:endParaRPr lang="en-US" sz="1600" dirty="0">
              <a:solidFill>
                <a:srgbClr val="FFFF00"/>
              </a:solidFill>
            </a:endParaRPr>
          </a:p>
        </p:txBody>
      </p:sp>
      <p:sp>
        <p:nvSpPr>
          <p:cNvPr id="11" name="Chevron 10"/>
          <p:cNvSpPr/>
          <p:nvPr/>
        </p:nvSpPr>
        <p:spPr>
          <a:xfrm>
            <a:off x="4352060" y="2982190"/>
            <a:ext cx="3581400"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Through rigorous process, OMG adopts “Beta” specification</a:t>
            </a:r>
            <a:endParaRPr lang="en-US" sz="1600" dirty="0">
              <a:solidFill>
                <a:schemeClr val="tx1"/>
              </a:solidFill>
            </a:endParaRPr>
          </a:p>
        </p:txBody>
      </p:sp>
      <p:sp>
        <p:nvSpPr>
          <p:cNvPr id="12" name="Chevron 11"/>
          <p:cNvSpPr/>
          <p:nvPr/>
        </p:nvSpPr>
        <p:spPr>
          <a:xfrm>
            <a:off x="10391" y="4426527"/>
            <a:ext cx="3532911"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Finalization task force forms, works to resolve any implementation issues</a:t>
            </a:r>
            <a:endParaRPr lang="en-US" sz="1600" dirty="0">
              <a:solidFill>
                <a:schemeClr val="tx1"/>
              </a:solidFill>
            </a:endParaRPr>
          </a:p>
        </p:txBody>
      </p:sp>
      <p:sp>
        <p:nvSpPr>
          <p:cNvPr id="13" name="Chevron 12"/>
          <p:cNvSpPr/>
          <p:nvPr/>
        </p:nvSpPr>
        <p:spPr>
          <a:xfrm>
            <a:off x="3080905" y="4426527"/>
            <a:ext cx="3352800"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Issues are addressed, final adopted specification proposed.</a:t>
            </a:r>
            <a:endParaRPr lang="en-US" sz="1600" dirty="0">
              <a:solidFill>
                <a:schemeClr val="tx1"/>
              </a:solidFill>
            </a:endParaRPr>
          </a:p>
        </p:txBody>
      </p:sp>
      <p:sp>
        <p:nvSpPr>
          <p:cNvPr id="14" name="Chevron 13"/>
          <p:cNvSpPr/>
          <p:nvPr/>
        </p:nvSpPr>
        <p:spPr>
          <a:xfrm>
            <a:off x="5981702" y="4450773"/>
            <a:ext cx="3113811"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Adoption of final speciation through OMG process.</a:t>
            </a:r>
            <a:endParaRPr lang="en-US" sz="1600" dirty="0">
              <a:solidFill>
                <a:schemeClr val="tx1"/>
              </a:solidFill>
            </a:endParaRPr>
          </a:p>
        </p:txBody>
      </p:sp>
      <p:sp>
        <p:nvSpPr>
          <p:cNvPr id="16" name="Pentagon 15"/>
          <p:cNvSpPr/>
          <p:nvPr/>
        </p:nvSpPr>
        <p:spPr>
          <a:xfrm>
            <a:off x="152400" y="3172690"/>
            <a:ext cx="1219200" cy="838200"/>
          </a:xfrm>
          <a:prstGeom prst="homePlat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You</a:t>
            </a:r>
          </a:p>
          <a:p>
            <a:pPr algn="ctr"/>
            <a:r>
              <a:rPr lang="en-US" dirty="0" smtClean="0">
                <a:solidFill>
                  <a:schemeClr val="bg1"/>
                </a:solidFill>
              </a:rPr>
              <a:t>Are</a:t>
            </a:r>
          </a:p>
          <a:p>
            <a:pPr algn="ctr"/>
            <a:r>
              <a:rPr lang="en-US" dirty="0" smtClean="0">
                <a:solidFill>
                  <a:schemeClr val="bg1"/>
                </a:solidFill>
              </a:rPr>
              <a:t>Here</a:t>
            </a:r>
            <a:endParaRPr lang="en-US" dirty="0">
              <a:solidFill>
                <a:schemeClr val="bg1"/>
              </a:solidFill>
            </a:endParaRPr>
          </a:p>
        </p:txBody>
      </p:sp>
      <p:sp>
        <p:nvSpPr>
          <p:cNvPr id="2" name="Footer Placeholder 1"/>
          <p:cNvSpPr>
            <a:spLocks noGrp="1"/>
          </p:cNvSpPr>
          <p:nvPr>
            <p:ph type="ftr" sz="quarter" idx="12"/>
          </p:nvPr>
        </p:nvSpPr>
        <p:spPr/>
        <p:txBody>
          <a:bodyPr/>
          <a:lstStyle/>
          <a:p>
            <a:r>
              <a:rPr lang="en-US" smtClean="0"/>
              <a:t>OMG Threat &amp; Risk for STIDS 2015</a:t>
            </a:r>
            <a:endParaRPr lang="en-US"/>
          </a:p>
        </p:txBody>
      </p:sp>
      <p:sp>
        <p:nvSpPr>
          <p:cNvPr id="15" name="Slide Number Placeholder 14"/>
          <p:cNvSpPr>
            <a:spLocks noGrp="1"/>
          </p:cNvSpPr>
          <p:nvPr>
            <p:ph type="sldNum" sz="quarter" idx="11"/>
          </p:nvPr>
        </p:nvSpPr>
        <p:spPr/>
        <p:txBody>
          <a:bodyPr/>
          <a:lstStyle/>
          <a:p>
            <a:fld id="{C5349D12-3EF0-44B0-8484-0F10BE0E01DA}" type="slidenum">
              <a:rPr lang="en-US" smtClean="0"/>
              <a:t>14</a:t>
            </a:fld>
            <a:endParaRPr lang="en-US"/>
          </a:p>
        </p:txBody>
      </p:sp>
      <p:sp>
        <p:nvSpPr>
          <p:cNvPr id="17" name="Date Placeholder 1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0663831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a:t>
            </a:r>
            <a:endParaRPr lang="en-US" dirty="0"/>
          </a:p>
        </p:txBody>
      </p:sp>
      <p:sp>
        <p:nvSpPr>
          <p:cNvPr id="3" name="Content Placeholder 2"/>
          <p:cNvSpPr>
            <a:spLocks noGrp="1"/>
          </p:cNvSpPr>
          <p:nvPr>
            <p:ph idx="4294967295"/>
          </p:nvPr>
        </p:nvSpPr>
        <p:spPr>
          <a:xfrm>
            <a:off x="457200" y="1600200"/>
            <a:ext cx="8229600" cy="4876800"/>
          </a:xfrm>
          <a:prstGeom prst="rect">
            <a:avLst/>
          </a:prstGeom>
        </p:spPr>
        <p:txBody>
          <a:bodyPr>
            <a:normAutofit/>
          </a:bodyPr>
          <a:lstStyle/>
          <a:p>
            <a:r>
              <a:rPr lang="en-US" dirty="0" smtClean="0"/>
              <a:t>Threat Modeling project kicked off in Dec 2013</a:t>
            </a:r>
          </a:p>
          <a:p>
            <a:r>
              <a:rPr lang="en-US" dirty="0" smtClean="0"/>
              <a:t>Initial submission was made May 2015</a:t>
            </a:r>
          </a:p>
          <a:p>
            <a:r>
              <a:rPr lang="en-US" dirty="0" smtClean="0"/>
              <a:t>Revised Submission November 2015, to be presented at December OMG meeting</a:t>
            </a:r>
          </a:p>
          <a:p>
            <a:r>
              <a:rPr lang="en-US" dirty="0" smtClean="0"/>
              <a:t>Next (and probably final) revised submission May 23</a:t>
            </a:r>
            <a:r>
              <a:rPr lang="en-US" baseline="30000" dirty="0" smtClean="0"/>
              <a:t>rd</a:t>
            </a:r>
            <a:endParaRPr lang="en-US" dirty="0" smtClean="0"/>
          </a:p>
          <a:p>
            <a:r>
              <a:rPr lang="en-US" dirty="0" smtClean="0"/>
              <a:t>Full adoption by OMG Board of Directors: Mid to late 2016</a:t>
            </a:r>
          </a:p>
          <a:p>
            <a:r>
              <a:rPr lang="en-US" dirty="0" smtClean="0"/>
              <a:t>Implementation efforts need not wait, draft specification can (and should) be implemented to validate the proposed standard.</a:t>
            </a:r>
          </a:p>
        </p:txBody>
      </p:sp>
      <p:sp>
        <p:nvSpPr>
          <p:cNvPr id="5" name="Footer Placeholder 4"/>
          <p:cNvSpPr>
            <a:spLocks noGrp="1"/>
          </p:cNvSpPr>
          <p:nvPr>
            <p:ph type="ftr" sz="quarter" idx="16"/>
          </p:nvPr>
        </p:nvSpPr>
        <p:spPr/>
        <p:txBody>
          <a:bodyPr/>
          <a:lstStyle/>
          <a:p>
            <a:r>
              <a:rPr lang="en-US" smtClean="0"/>
              <a:t>OMG Threat &amp; Risk for STIDS 2015</a:t>
            </a:r>
            <a:endParaRPr lang="en-US"/>
          </a:p>
        </p:txBody>
      </p:sp>
      <p:sp>
        <p:nvSpPr>
          <p:cNvPr id="6" name="Slide Number Placeholder 5"/>
          <p:cNvSpPr>
            <a:spLocks noGrp="1"/>
          </p:cNvSpPr>
          <p:nvPr>
            <p:ph type="sldNum" sz="quarter" idx="15"/>
          </p:nvPr>
        </p:nvSpPr>
        <p:spPr/>
        <p:txBody>
          <a:bodyPr/>
          <a:lstStyle/>
          <a:p>
            <a:fld id="{C5349D12-3EF0-44B0-8484-0F10BE0E01DA}" type="slidenum">
              <a:rPr lang="en-US" smtClean="0"/>
              <a:t>15</a:t>
            </a:fld>
            <a:endParaRPr lang="en-US"/>
          </a:p>
        </p:txBody>
      </p:sp>
      <p:sp>
        <p:nvSpPr>
          <p:cNvPr id="7" name="Date Placeholder 6"/>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13936467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46133" y="5844477"/>
            <a:ext cx="8101231" cy="44553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Vendors &amp; Service Providers</a:t>
            </a:r>
            <a:endParaRPr lang="en-US" dirty="0"/>
          </a:p>
        </p:txBody>
      </p:sp>
      <p:pic>
        <p:nvPicPr>
          <p:cNvPr id="33" name="Picture 4" descr="C:\Users\Cory\AppData\Local\Microsoft\Windows\Temporary Internet Files\Content.IE5\ER8PH0AL\MP900202201[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3803" y="3830656"/>
            <a:ext cx="1193514" cy="803447"/>
          </a:xfrm>
          <a:prstGeom prst="rect">
            <a:avLst/>
          </a:prstGeom>
          <a:noFill/>
          <a:extLst>
            <a:ext uri="{909E8E84-426E-40DD-AFC4-6F175D3DCCD1}">
              <a14:hiddenFill xmlns:a14="http://schemas.microsoft.com/office/drawing/2010/main">
                <a:solidFill>
                  <a:srgbClr val="FFFFFF"/>
                </a:solidFill>
              </a14:hiddenFill>
            </a:ext>
          </a:extLst>
        </p:spPr>
      </p:pic>
      <p:sp>
        <p:nvSpPr>
          <p:cNvPr id="7" name="Pentagon 6"/>
          <p:cNvSpPr/>
          <p:nvPr/>
        </p:nvSpPr>
        <p:spPr>
          <a:xfrm>
            <a:off x="327033" y="5048496"/>
            <a:ext cx="8534400" cy="838200"/>
          </a:xfrm>
          <a:prstGeom prst="homePlat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itle 3"/>
          <p:cNvSpPr>
            <a:spLocks noGrp="1"/>
          </p:cNvSpPr>
          <p:nvPr>
            <p:ph type="title"/>
          </p:nvPr>
        </p:nvSpPr>
        <p:spPr>
          <a:xfrm>
            <a:off x="352426" y="228600"/>
            <a:ext cx="7680960" cy="774792"/>
          </a:xfrm>
        </p:spPr>
        <p:txBody>
          <a:bodyPr>
            <a:normAutofit/>
          </a:bodyPr>
          <a:lstStyle/>
          <a:p>
            <a:r>
              <a:rPr lang="en-US" dirty="0" smtClean="0"/>
              <a:t>Stakeholder roles in our community</a:t>
            </a:r>
            <a:endParaRPr lang="en-US" dirty="0"/>
          </a:p>
        </p:txBody>
      </p:sp>
      <p:pic>
        <p:nvPicPr>
          <p:cNvPr id="1026" name="Picture 2" descr="C:\Users\Cory\AppData\Local\Microsoft\Windows\Temporary Internet Files\Content.IE5\M23DN4D3\cyber_security[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1296" y="1558344"/>
            <a:ext cx="1613959" cy="161395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Cory\AppData\Local\Microsoft\Windows\Temporary Internet Files\Content.IE5\636D9IYS\Cyber_Security[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9881" y="3576642"/>
            <a:ext cx="1748631" cy="1311473"/>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Cory\AppData\Local\Microsoft\Windows\Temporary Internet Files\Content.IE5\636D9IYS\threat[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8151" y="1784783"/>
            <a:ext cx="1030129" cy="147161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Cory\AppData\Local\Microsoft\Windows\Temporary Internet Files\Content.IE5\B0O4UG11\MC900384060[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5394" y="3240197"/>
            <a:ext cx="1182707" cy="10654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Cory\AppData\Local\Microsoft\Windows\Temporary Internet Files\Content.IE5\WZDPHL4N\MP900422425[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02554" y="1003392"/>
            <a:ext cx="1025576" cy="156278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1" descr="C:\Users\Cory\AppData\Local\Microsoft\Windows\Temporary Internet Files\Content.IE5\I43GK64V\MC900083069[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02554" y="2455717"/>
            <a:ext cx="1054817" cy="9595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3" descr="C:\Users\Cory\AppData\Local\Microsoft\Windows\Temporary Internet Files\Content.IE5\8HTUHAU1\4808301740_f518be9399_z[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97901" y="3412900"/>
            <a:ext cx="1368542" cy="93018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Cory\AppData\Local\Microsoft\Windows\Temporary Internet Files\Content.IE5\2E2TCEXO\nri1154-f1[1].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75698" y="1185645"/>
            <a:ext cx="1284214" cy="138053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7" descr="C:\Users\Cory\AppData\Local\Microsoft\Windows\Temporary Internet Files\Content.IE5\WZDPHL4N\MP900409629[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67664" y="2064770"/>
            <a:ext cx="781705" cy="117542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8" descr="data:image/jpeg;base64,/9j/4AAQSkZJRgABAQAAAQABAAD/2wCEAAkGBxQSEhUTExQWFhUWGB8aGBgYGB0eIBwdIRgcIBwgIB4aIighHyAlHh8bIjIjJSkrMC4uHCIzODMsNygtLisBCgoKDg0OGhAQGzQkICYsNC8sLCw0OCwsLCwsLCwsLCwsLCw0LCwsNCwvNCwsLCwsLCwsLCwsLCwsLCwsLCwsLP/AABEIALcBEwMBIgACEQEDEQH/xAAcAAABBQEBAQAAAAAAAAAAAAAEAAIDBQYHAQj/xABBEAACAgAFAwIEBQIDBwMDBQABAgMRAAQSITEFE0EiUQYyYXEUI0KBkQehM1JiFRYkcsHR4YKx8FNj8TRDkqLC/8QAGAEAAwEBAAAAAAAAAAAAAAAAAAECAwT/xAAqEQACAgICAAUEAgMBAAAAAAAAAQIRITESQQMiUWHwE3GBoVKxMsHxkf/aAAwDAQACEQMRAD8A45nVbkyKwUgCjubWwa+2xJ38YkywJAJm0iuBZPzVVbff7YjzMsjCig9dOKH6VUqKPtQN/UYJihnpVCrQAA9S7WwYWb2OojY++NVsh6B44m1aBKo1Egm9tvJP1/64cZGRQEmJ1ABh7WorffxttVcYdls/NFIJABqhYt6gDRY0bvnfHssExFaAujSTuLNICDRO50b+n74EAlygsFZvFAmxvRsc7DYi/rxiNoAxJM1k7bjlvbngDz/bDznJEIUIqk0yijyy7EWTyD5xGcw4v0Ls/sdm3+v3+mL8hPmHQhmQAy0DfpJJ21b/AN968849lDaQe8Dp3TwaAG9+COAD7bYeO8kakxjSuoAnmtfq2ButW119LxGk7sAqxj1AqtA3XkD34wsVnYZsiXL0+hpKVfVqFkDYGwNt+P4w/wDCAC1lGq6I42ba7vf6j2wxC5YMEvuegADY0ACBXnj+cSrm5GDKqjYAtQ4VDf8AAOEuNFOx2YdwDctstjSPYNpJv3v96xF2ga1ynSOaGojbagSL9uRgjMZeY3qRRquzYH69RHOxsjbnHkvePzKnqq7KjgAC9xp2rY1iq9mTZF2iGC93YuYyQTQAIF/8u9/zhQxmUkPKfSQik78kgedl9zv9sePNMXN3qR2kI22axqP8gbYLigzMRJAUEuD8yn8xSaGx+YE/L/bEpW8Ibddg+VyuwPeChquibB1kLY28jVfiwcNzkbWCZNTbKfpe439v+uCEzU6KE0owqx8pI0s0nINggkkg+MCnNO+4UbMGNDzwP/xgxVdhmx+ZhLkkyq1ITZ2+U8Ae/ke+BDmnIILMQedzv98S592umCgjwpvk2bon+MSxdDzLDUuXmYHyInI/sMRJ5wVFYAWcnknHl4dLEykqwKsOQRRH3BwzEFE/4t6rW1WTyeTz/OJ3Hdk3kJGmyzCiKFkVfP774BwsVYqDZoyjMRICQwNgnexYP7efriYwawzma206pBXjagN/UbI28VgOfNM5JaiTVmgPlFDj6YtvwmYj1KYQNSaWJPgadrugw9O3O+NI0yHaRXvlAGKmRSA1EjcHYmx7+2PY4FLN+YQoXUTW542q6v8AfxjwZiQuzVvZZhXGxB2/fBEkE8Z3TTqBiI2raiyHfYjYkHfBS6QWyPqGWCsQZS5HnxV1zd39KxA8ZAk/MBpgCLPq+b1D3Arz/mGDMy2YcamAPc0qSCt7nUgIBtbqxYHGAjI76xVljqbb2sn7Dc4UqvCHG6yEfh6QES+pgA60QArHbe/VwCRW1DnD48pQoSiySaF1StQJ3G/JAr/3w945wEBi50gGrJ07gEXsa8bGsOTPyvREa/qFgHgtrYc1QvnwPOKSjeUS26IqJahKSrKSSbGwB2q+dvfzidYTe0x2VStkg0xG3O1XuBiBGk10FClUIqxQQ3e5PB1c35wUTOTvV0iVa2FStG13QobnFrPRDdHseVUn0ua0sfUOSORseDgrIpa2ZGDerTXjSoO5uxfArCWCZaJCi0OmiptWFkrub23xLkVlKhUCmyaFjVuNLEC+NqusWlkzbJ0QgCpPAPJ8i8LHqpPQpSRQoiiKrbcc7YWLokyLvWiwRSkb+bLEEfTcf3wYucSyRGQNQNWTRFbX9aP84kz+aFipdY/Mo1wpQBRvx5FeP3wP06YKN30jexV3dAffzzxjmTp1Z1POaIJ5PU5K0X3rfa2vzzgpM2ANJVwwGwBPPbCG/bi9vtxj2HMKCoaQ1SgkLfEuo880N9/th34galqTcRsNVeSzUL54I38XXjCX3D8AEr2VYKQAAPO5A338fbHs0wOugRqbUN7rnY+535xY5nMqTYk9NrsARuDudP28+cC52RT3QrWDLaiqser1fTxt9cElT2NO+gifqCGMgxsCVZV9RqmlD3ud6HpqqN3zgOCcKYyQ3pJJo1Y+ntg+LMDWhMwrerBIUGOqrxZ2offD4M6w06Jgvy6fVRX0qGrf03v/AM2+Kq3sm6WipSUAIKPpYsd/Hp49jsd/th2WmCsxIJBVhsa3KkA/YE/vizyuYUCSnQAyMT6a1Loatr3F/p8HfEnS80mlQZFU6kLWn6Ar6hdjUPl9Pnb2xKXuNv2B85n4XLaVdAXLgXqq69O7b8fNz9MR5rOxsW9LjUQTZutl23O/B3PvhkcwLQWw9K0fT8vrer99qN/X6YdmJrD6pAzGNbPzFiHG2r3C+fpWK5uti4qyKOe3lcRkhgxqz6bN2T9MGP1CM0e3JpEhfn9RN6bvivPOGx5r/LLppF1bEXUdFfrvth3fj/DKvd37bAx6P196xv59G+rx8uEnx0wavoDOaTUCA3kkE1uVraj/AHxcfBXRBOzyS61giW3ZOSQy0q7jc+d9hvzV1bP3GkVW1NIy6RW7m/7bnHVcx0+fJZYRHtvI5PcAqtTIr0dx+mOM2D+k+9YFbldlLRkM3lpUnjAzaqO80aINQVKdAuw2pi13/pu74H+MyssgkSRWTtF01WGpZmjIqyL1KWG423oY861mczGY5pAq6ZTLGfSfzG0SesAmjQQhSBscCTpmpgQsFBEEOkD1HVN3dgxLM5d72ugwGwwUreAsuchqlRI828Eq/liPUrM/5kXcVTKGV0RRzRIDGqOPR8G5bOQrNkphG7AkwTG6o1QcbjzQYG+bxW/7VzOXBDZdAUVWD0SFAiGXDWG0tdEe2st7UAIupzwBIdGlwgVSQwYo7rMoq69RIN1wRheXTDPRXdV6XNlpDFPG0bjej5B4II2YH3BIwHjs+Rzw6hlmg6lCqiIELKGQSJopHZQTqpWADUCp84538YfB0/T3/Mp4mP5cy/K21gH/ACtXKn9rG+IlGik7M5gzL5vbS9katV73e1+fNc4DwsKMmngGrCRMNTmj6g1b8XxfvgnN9QVjfrNyM51Mf1ACuT7fNyf2wD3Tp07Vd8Dmq5/6YkizrrIJQfWG1XQ5u+OP2xSk0LiTvmYzppW5TUL29Io1vyedxteBVcBid6N/3BrD4M2UFDbckHyDpI5waM1qjZS4rRekg/PqXcb7tV+r2vD3mxaxRJmOpoSCpkFyByL4pQNiTufriDpmcRAwbX6ldfSarUmkbeRfI8jEeVYflfJtJvqHi1+b3X/zgudR2z6o9OhjQ/z94iq51aaI8aaxSfYmloiGbQs9hqaMIDZsEaN6vcHSdr2v6YJXOoH103FVfj3u7v6Yr55Pzb9PK8AVwPA2wYZxU4td3BFDn1NuvsP+4xUZNWRKKaDI8/GAtK3oUgfW002d9t96GCOn5xE0k6tQBFDbYm7u7v6fTHnTs0AAe4g9a6xpAtO353GoXtp998V2UzFJILAsDY8n1DjGjdGfEuY+qooCgMQABeoi/wBgdsLAE84sbp8q8Af5R7eRxhYvk/Uz4FRmIfQ7BVFSlbB+h2r225xPHlvTG3bBLIDzdjuupJHjZa+lX5wyHKR+jV3PWo4FUxZh5B1AafHO/th2VyCMoYuw1aRshoFnZTvvYAW9ubrxjkpnZfRJk4gR6URjR2u9u4ATVe3nwN8M6pDSX21X1UpB5XTv/wAwv9X7YGyuVDPpJb5guyk8tR2548YfmcsgGpdYtNYBH/3CvNCxtzXO2Ku46FXm2WWSykbJqMS1R1EScVl9Sne6t9/qfTiCDLgqAIlOpVLG/lGkkmz8tnz+2AuwO6saswV9AJK0fUATsDvRO3vhwyoGu2b0uVIAO4AY8+DY4PvgTt6E1jZHn4wO2dIW4wdiTe5F78E1xg7NZMCMkRV85LauKcADnahtR3POIJ8pGEJUvYXWLG1awtcc2fm2G1cnEUEAOgGQgPeoUTRHG173hVTaHdqw6LKI8zp26HcQAB/lBaiLY73fJ4wyHKDVZi//AGTIEvawxANXdfS7w5+mIApE/q1RhvSdtcesEefT8pvzuNsAZcszM5kYOqlg1myR9eR98Gug/JZvkwrFezelS3JO41bbNuONudsQ5vLAJfar8sPqs7HWB5PHIrne/GB7I01M3yGTYnZt9uedufrh3VIgnpWVn9RDg3RYfqHuDfJ3xUpJrQkneyTLw7E9oNSArzuaF/8ANzwMT5rJgFvyhpDqBTbbsbW/PttxitKUTTn0oGHPJAsfTn+2JWyw2UyGjF3Bsfm0k6a++2rA5KqoKzs0PwH0cS5p2KEpl3V2IJ2pzpXbks2lR9L54Or+K+oO7amyzoEbU3zDfthE/SNN/NRuycRf0zZYci8rWNc1kjnShiP78PX1rEWZ+IcurRXOw7evhCR6ilEDRvVNdm7X08714VVd0ORkPijqKP6AkiPqDOGJpaijQAAmz8t2QDuBVDE+T69l1kjlKzXHJqChvmBSFT6tQKsDGx2BuwNqw+Lqcf43KO09iONVklZWYWNV7EWw3Av/ALYOy/Uj2dKZuNX7UIg9TKYiERZdLagIjd6v8+5xMH5rsJLBn811GLR24+4VGXEQJ2tvxImJK6jS8irO4B+1fnZw7qQGoJGps7+mNVbc3tYNewr7YtPiLMo4IR0YfiswRpTSdDdrSxsn0tRocij77XWV6kojirMRLpXLCUAaSUX8QXUjUO5VoGUfMSvtvC3V4H1YDnPiCOVZAkcvcZJUA1sRUmYMuokGzS+krVE+om8anof9Q4njfLz5YNEb9DMGVlKoAGtbtStgiqLeKxU9I6qqR5dRmY0YRw6qGkqi5mdpFJuiQChK/qDAVsTih+GsxGGmMuYMKuFBCpqLXPGTtVUqgtz488Fp6BosPjf4R/Dhczl1k/DS8LIpDxMeFawLUjdX80R4s5AoRyCMdA/3kTKNL2cw0rMkrm60M8kgpSFX1EKA+rUADxXGGy/1MzcUUcUUyOpjtw0Q9DlmsAsLNDSb33xMkloabMBhY6c7Q9UmmuCBlQhYWguKZxrAJq2WgoYjuR+wBHGK7qH9McwBqhDn/Q6mxtx3FuP93Mf0BwqwOzBYWC+pdMmy76J4nib2dSt/UXyPqNsCYkZ7iSLTvqvg1Xv4v6YiwsNOhFrmcnHtoD13QlnyKBv7/TD+ygo9tqLFBufDVfPP04xVCQ1Vmgb/AH98HJmHb1d31bA3tQJ5v++NYyV6IcX6kwgUdr0t6pGVt+QGUCvY0Tf7Y9yoQF9SlgCABZHLVuRvdYFEbdwRat1cqDewOqrB+pA3wTEGjBZZaf8AUPpqrng74qP2JkvcNgykZG4kuyNiPDEDx7YWKydmjZk1fKSNjtz4wsJyyJRJsxDNGAC6kKGQcGtBtgLHILmiPc0cNZZo6QOPSCKH6dFuRuOQWJBHk7HDeo5gk7whKLhtv1MBf0AHIXxeFNIZGtIK2ZiAP8y1YoClFWB98TgvIPlgwt1fSw3G5sld7BHkc74nky8pZ11q2lVBo7FSy0B9NRBxAgZV0mM2QaNeCN9vtvfjE0zup1tEFDqoG23p0n++nf7nAqWxijikaQMHBZFDh9/SqDncX6a9vGHZxZoy5dh/iHVuN2Kkk1zRBP8AOGDNKrn8qlKldLGyL8gkbHyDWPOpylme4hHZDaQCNIqq+3198J1tBnsNfLzsChdADQbYCiSCqEhbAujQ9Ni8CZWKW0plXTq0kkbb0f5O2JhnkHzQH1aWO4G43FenZD5G9++I8rIFDGSIldxtYptQI3qhXFe2L8reycpaJozmZFFV6GG21lo0ofU6E/tgdcrLHrqiDG2ogqRo1BW/vth8E+kEmJrDtRFgWwoqft/O+GTZpAWUI3yFfUaIJa7ofxWJdVY82QrHJqRQN2Wl4+U3/wCecG9QTMStTgMSwYkV6jJw1jm65G22BIJ9LRuVbSo0nfnm6P78YMTPojahG7INAGpiNlNkGtt/YHbCVVTY8+gOcvLudS7pV2PUq1sP/wCP9sO/OZVex/hhFFC9BYpsK97F84Yc1HVaG9IIXfkm92/nx7Y039N+iHOZuCNV06PzHd/lMccoc0K3YkhfajhviGTc5lY8llkygdDoAAJA9T9mZmPr4HdPnayvtjCtAWzEumKJ2qAMKVgB2wJzWkr816mUek7rjc/F2SR5DqiBQyInLC1YrfDC25o8b73jB/G8MaIBGmipZIubsRrHRPs1tRA24xq1xSYnnAs7kVGnVBELXNaOVuNMsrROKA176irm9ZsHi8VvS8nHJPkkMY0ygBx3CNZ7rqSTfpJoCh7fXFjF8O5csyVmeZWVtO+mN9OkgKRZF29gKaFHEGZ6JAIi6GdW7QnWwCFH5XpNKNW7n8wFRsNt8TJPLr5aEukGx9FiaUI2XCErliyGRhpLyAOPU1jUDVMbH0wxekIYA7ZPQTHOzkNIO2UiDR7O502d6ay3C4rJOkoepfhWlkKGYR9zQS5F0DpO9/Tx9cTxZOIoxkfMtpjSSUA1r1LagEqdOmx6m1A+K2wo5tUN47PP9nRjLrIYOEjbua29RaUhlO+n5dqABFXgnq/S0jhl05eNQiue7rYkSDONGEu9N9sfJVkeu8DT9IiQSeqdkjzDpprTaLGzLuVIDmqNrsN69gYenK+YMK93QUZ1XTbX2C6CgN96XUBuN6GJ4tK6HeQoZfTmswI4o2KA6E+dVJZBYDA6wAx+YbCz4xJmIID2/wApb70/cVH302giH+ldRKg7A746T8Pf07ymX6bLnppEkMmVLK7DUseqPlVrdtRrcH2xzKWfNQvLIyqHjMcch0rSGNl0KK25iA25AOGmn0Kn6hOVaGORBGdIpzI3ce6iU2V0MlGTSwAN/pxq+jfFwheQPMwWodBMsjUZF1EMJXkUaeCVHP8AbIZKfMu6yJBH22ieMKWKx9stUnrdww9b1qL2S1eaxDnxm8y8ncjoySktYCKrRLpK2xAVUVgPUdrG+Hi8IPyd8hz8U0ZSWiNILo7d1Da3XrDKRxuNt8ZH4s/pXBmFMmRUQzAAmKz23JFkLq3Q77fp+ijfGGPWs9BE1xRhVWpQSCWUMqKxUPq0hlADLSk7b4uPhj4wz1rI5GiQu5kNADQRrJA4A1AceQBhyjF4Em9nOM/kpIJGilRkkQ0ysKIP2wPj6B630zK9YRkm0x5mPSqTrzbKWQMKBZCBdEAjeq3GOJfEfw/PkZjDmE0typG6uvhlPkH+R5o7YxlFx2aJ2VePVaseYWJGFKzM7SBbptZAGw3v+MSPmtSEdsDYKWHtdj7HxeBIpCpsGj/3FH+2JYpAI3WzZK0PBq7xcZEtDs5MWdmI0ljekeLwse5mYM12x2G5+wwsU0vUS+xP1LNo4OkyEmQsNVVp0gD/ANVg/tWCY87FojGuQFQha1BFrJIaX/0stX51X4wLniuk0Y/8U/LzWlf30+31vBeekGr1dogiULVbLp9B2Hv8t784Fd3YsVQEMwoawzG9R22ILJVfzsfph/Uc0rKArMxJDEHavQFr6nbn2x7kwNKGl2J1E+TY0g46d8NfCnS/wEOcz8xQygq1kaSySMKXQNWqgLFm8OV1b7BVeDkubkDNYJOw3POygHEuXzPpdWZv8PSoHBPcDUfp8x+9Y6zmupfDCKyLFJKXGkuEkJW9tQMhFEc7DxjlXUMkcrmXicBjFIVN3TBW5/5WG/2OM7zZdYIs9mdZQgk6Y1XcAUVHArwPBxY5vqCONRkLEawFKgE6pS4Y7V5vc3e3GK+YqUYhV/xNiDvVHavbFmmXsxqY46JbQTS6h275r1AHcE3vti4t5oiVE8ueTuCTvA+pydrssbDVVb877jAJzijMZdxJ/h9vU4Xgq2592r384KXJfl+mFWY6SpHqJUoNVAfNRu/bAuUgUh/y9Q1OLvgBCRXtR3vzjSfJ0RDirHx5hQYm7orUljTZXS9sSv05+uPc9mFKEiYEEEBNNG++WuvHp3v61hZfJqSmmKywQEE82jW30s0fpiFMovcywMZqRAxF/N6nF/S64xD5UUqB0nC5guHIGskOB4s719R4xoPhr4m/BOJAwcPGI3jqjp0kNvWxBpgRd1vil6hAAARHpLRKx34JciwL2vYUcFdOyiOyjtAglA3qHHaJJsn02d7/AGwkmNtbL6T4rSZXbuvE4WSkIOlr0EAODdk3sV4Wr3wDmumnMyFDnFdIXEaszsw09uRi6gkgLUVaQeSo9sUMafk/4Yqidfm7G1+NvGNz/TvoPe6hmssjdkCFmGr1BfVGu4PPpkdb5pjvvgelZSdsosomZ7jxDNqFpH1tZDd4qyjgsNRcFl4u7vDZTnHSOMzIVzAkUAaRpEZAZLVbVT21IRTRobY3U3wIy5t0V4HH4aKQdxWRQEKRxDbU4NqLBu739sYvqXRs9l5VjkyqB8uHJrSQ2tibJDeo7+lRvQG2H7CcWmU+amnDxZ5pAZJXZ1YVYZGFkrVDeiBi0ihzKxi5oVCrGEBQMZNUOtUJ7Z1BUNVIaHA4xTOsrrl4OzTbmOkIaQOwo7/MLFAj64vAZ4lcyZNGMYSmsUuiERk0Ce4CuljRoEk7XsvD3kJXRMOmZtmps3FUmYIJaypzBDoQRoNAgMtkaa+mDvgHpUzH/aTxCVVmjRQUJJPdjDFQPSqqp02RW9DgkBHq0g1SfgVURMJaNCpGDPqKkWyU16PArcY6d/RTJE5PVMf+HRtUYatOtZNTODzQdVIvhlJ9rcl6CQd/WOePL9NXKRIFErLGoGyoiEOTXHKqP/V5xwrrPUkc5jTdyzB1N3Sgykht929ab78HfffpP9ZevK+d7SzRVHlZVorq3kQGgQdmYaa9q3sHGC+EZhoaPVEGM8TL3Fs7RZjzY9OooN9tTIdq3lOlVlMi6f1TLjLiGTvjUhVyu4F5iOQ0pcA2iAePVR3oHDT1mJjMW7w7zTGw113GjIsahr2VgbO+x3qsXMGfVp/zny+vuZUSO9G2UOzkkHcBgFc3Xy/TFJ1p6nyxZ4mkVE7rCnGruMfWVJVyF03W1UMPKQtk/WOtQSRyCPva3VUAc7BVkLAlu4SxIr0laBuieSH0/qcSRdt0c6kdWYNxqeNgVU7cJRuvmvwMWWfzv5EoE0RjKMuhQPVJ+MLghC9g9vfuaa0ejnfAfUeoh3zrCRSJStUpGv8AMB9P+UCiaxT/AMrv5sS1okj+JAGkdYaLzrICH+RQkiqgtT/m1XwSg9PtvOg9dj6tE2RzsDhEA7c1FmiJXZi4UAE+dgCK2xzdc2oyDw9z1NmUft6fCxONWr7sBWL/ADHVYTmDOM0SI5naypDuGVEDKNPlV31Efzgg+WJPASxlIoPiv4bm6fmGgmH1Rxw6+GH8VXggjFNjt2Yly3V8p+HeVHmQlo5hqAVjwPUqnS3DbVwRwMcYz2TeGR4pVKOjFWU8gjGU48WWnZBgnIyqCdShrBq/DUa4538YFx6MSnTsGrLuTKLe6AGhY1VvQvbxv48YWKUm8LHSvHj/ABXz8GL8KX8vn/pPNGAvBDB2BN7UAKFe4N/zi1yvS0IjJWRu4EG21FzJZHvWjYHnf2xW5jL1ppw1prP0J5X/AJsF5ZJAAFmrUqgDUfOohfpW/wBr+uMorOjR62RQ5RdIZg++kbD/ADFwT/8A12HnfGq6VKMx0rOZIBtWXcZuG/IWkn+wCsGr3v64x0MrhSQ9DZav3s8ew33+uL34W6ocrnVllYPHG3bmHIaJ7R62tvSSf2GG2nHQd7MxjS/Eyd7L5XOiiWT8PN79yEAKT/zQmM/cNiv+Kukfg83Nlr1CNyFb/Mp3Q/upB/fB/wALETQZvJn5nj70PJ/NhDMQB7tEZR99PPGMSzOxiyAeLxZZzIJGv69VFrKkChKY6oj6Xqur9POK+FLI3C/U8e/jB7SzPcJYHYsb08C5CNVXV22m6vxeNI60S9j8plQ0rRh3VVkIB07hfVZocHYCvr9MRnKoGb1OE0BqrcgsAB7ebvg1glcnPE5kLAHV6jf6iAaPvYf7bnDpBOzq2lGLARaNq4tVI2A4BH2xrx8ujO87BmyaKXHcb0/NQ+b2A+v3w7MdMVEd1lBaMKwFEXblQB7EVqxHBm5ZLAVXJ+bbdrIAvffcjjBmbOakuNl9THS1EWxDE6TvuQ17c4Hxa8qBck8sBbKqSSXNigbG5Jrj6b+cenKKDp7jfOqsdJqje4G3FcHEkckx3CiiASTte/pO55sbYi/Eysdh6kIdjW9g0C180T/fCfHpDV+osllg6HU5A1hQoBq2Deo+KGn7740fwR1xum5nvxFXLI8Th7rYLJtXuVA3+v3xR5NJ1BVNJDMGrUD6xqC1v84tqH1xHHnJtSldjTMK82pVmP10g4VJLKyFu8M6In9QzJmu46Q6WiEOhnYKRYcAuSSDdes7CqOxsalviwS2Jsksn4gq2qKXUHKNpQxMoIDKy16WJv2xw8ZmR19KikILEDzsqk2fsNqxadA6tLBJCkhk7Ubh6ViSilxqK0a53r39ibxD9jZT6kavqPwpmO5FPl8pmVSMugRdbELqc0hI1WupgbO9e+MxJ1CGNGj1T6o0kiVSum9cYUlhq9FEbrvY2x1vP/HOSQygyT3IkkVImqg0kpV7sca607MKI8Y5T8SyPnP+J5uNSNRAdhFEkTvQ2FmPUQTtYAvk2rppES43YOM2mZeONDMZWCRRqaIZ2y8UJsl/SNS7bG1IBqqx9I/C+UVctNEQGCyzLXAFG6A/Qtk6RZ9JXc44r8JZw5bMo0pI7EmWjlVUAa7lRRasQwCsHP8AmKjyN7r45kkyJlgyc7rJnH15gMR6WKAkR6VtSwYFm52FVRwm5NUJJWZr+o2SQZ7qLvHQV4lQq1lfSoHpv9Sqd24+uK6DKQuYIRC4UyZVX0uA0neiLPZY1er5aoVzR3wN1XoCRCUHOB5BbUotX0hS1sW5tiBsbo8YDzEMi61/E6hlgrx0716mQfl38tFgTwdv4Ka2gu+y0TpkKw6jlyxSESly5Gos0gAYCStFAVoAbbnEOU6UhkkJy7sFMAEerYNLpsX3A+/q07nxqPnAOWnmXLpKubZAk2hIxI4KWllwAdhyNhfP7nS9MMMrj8Ywm7joWTgqspRmZ9YIJrUBRseRil5qSQnjLZ5D02MB2XLO/bafZnBB0tCFDBGBOnub6eSQbIsBnxB0tIo5mWEppzIjBL3Q7RYpQNHfe/2v3BZO1JEIsw2lwG1C1ZNTaTYVjR9IJptxWJun9JWaQxtOR+foPpJsU5L81fprzzziMvFD1my9zPSlDwI2UUKJ8vEtkr3Q8f5mp1I1W1HUPl4xWfD+UV4kIhWSQyT6bJJbRldSLooghXpgK9ROk2MDdR6fHo1JNIyrAsqIwsjVKEZCboV81gb2BisjgQwtJqOsSKumttJViTd82oFV++C/YZr+k5h4M6e2irJ+HRjGv/1DGhakAADgliUql39sXX9QOjpm8uucjZTmY1qZQd2UDk+7pv8AdR9AMYyXosInzUXcciIDttoI1XNGlstEjZya2s+eAdH0XqMUalYw66XZfW2qwukA/KtE3xW1Y1S5RpmbdOznWFi7+J+k9lllVahm1GPjlTTqPoCRX0I+uKTHM1To2TFhYWFhAWM8UtqpUAkFRxVC7F8WPJ8YJXPSWi9lCUVVX0+QHKsTdE0xPsQAfGIZs6hZa7gUa73sjXfAutr9xq84fH1JQWrVpJFe9CJk/wD9ce22N1V7M3daA2DIpVk2sAkjg7kb/UH9xh8sMtm4yDIQa019RQ+o3+2Cs51BGDgFjfZ0k0P8OPSx24+n0wRmuro2li8jMXRmutgsQT9ztt4rCx6hn0LT4rX8V0/J5/8AWn/Bz/VkXVC31uPYn/TjK9MzrQTRzJ80bq4+6kH+Mav4FlGYjzPTiCTmYS0I/wDvxAvFR/1DWv7gYxZxnKrwWi7+LelrBm5Ej/wnqWEgbGKRQ6V70p0n6g4ClJDlzH6aqq2FpQ399wcXOdJzPToZat8m/wCHc2Se3IWeEn2Abupf1UYp45vQwLbBaUeSWo/2rn7YqOhMLbqCMN8uaBBcqa3pQP00oNcb8nfDznVYK3aYtrDVfJXbStDgrZ+hGCJOooyuxm9REoIKD1a40C1t5IIJ8UD5xDks0KU61sRhVFkURfkcXdasdEZNvjf9GLSWaKrK5gI4YrxWwJHBB5G4OLRurQ9xXCSbOZKLHcksdN6rAFgahuausD9SmYu0a6WuQMpVTZYqBsPr7VzgDN5aRGIkR0byGUg/3GMXJxbSNElJWyeHNoF0kNwu4J5DMeLqjY+1fXEeWzIUuSpOoUN6o6gd/fYH+cQSxMppgVNXRBGx4O+GYjky+KLfL56JGUhZCFYON9JJ32sHYb8jfAeXzCqVLKSFVgd6skNR+lWP4w2PNuK3vTdWLqxR/t/GJVz7nSAAdJBUabqlrb6eSPffFudk8SPJZhUDg6vUFqjXDqTfvsD+9YIjzUaNsXIC8j0knWGrnYf9d8VxGLrJdDC5pIM24gW/zSeUGnVW+2sigB4LC8QpNYQ3FBkMQzDM0b6QkndZn1ba5PSDoVm1WQNVVibOZKWNkyYhE0qxsEbLnuB1kJskKpLEWa3BBG+FD1bLRwtFBlSJpZRpZn1FUAXSoYVvrGojSAb8AAY6l8T9Si+H8guXgps/NHTSAWy2SWkJ8KHLBFO1m96OL+o6EoIx+QyckOaifMxSADNrIMojqzM5GmDVb+n1qR6xwWHmjWfF3Us51BzN2o4UlJbSJFsAoq6pGYghSsYFkKDpxUdP61GrZdu1I7pJG0lN8wjfV6a3DEE2SdvGJG69l3Uh1lQyIEYr6tAHcrTbjVeoWDpqjzilw7YvN6E0s2czBnjOWjMuoqXrSVMhB0L6gjF9B0iix30+MVq/iMw0jBFHdjUNZVBpVkC6S5AstGBXJ3oYN6f8QwLJI7ievxCTJpdiW0BwEa5AVJ1A9y2IogXeAukdThRNEvdHyG0N2UkdqrWoAIYercqQSBvibi3lhlaQKxmWBIjH6JJS6Wu7MvoIHmr2r3xdZ3O5syO8kMRkJklLXwO6ZJV9L6a1kgj5hwCMVUnVQVywVWuF3cguaJaQMK322ABI3wRmupozjspI4CzWWsE90ML0qzUE1Xz6q3wRaTtMbV7QyaCecxzaUiQRgxm6RUR9Hks3+Jt6rJJ9qxP0nKZzvSGKlkWajekapakpRtVkdzbYf2wPlsxcaRPBKwMbC0Y2w7qvqUFSKFV55vDsp1mIPJI8Nlpe6iqaAPq9JsXpGrx7YFWxZFmWzUzIKUCeCkVdKr2o2JoX8vqjJrkn71iuaCRYFex2pZGAFjd41W7HIoSj72cHZYys2X7WWZmhjorpZ9f5kjFiK2FNX7XgVYZHiSNYGJEkh1KhLN6Y7U0P0aQa8dw++JZSDkizEjNO86oZUEjSFjv+dpUHtgkN3IwarbSDtiwlyk7PqmmhBQKXUKF0q6mUNSKqsxA3qydgT7VnTJ7/ACjlmkKppIjFPaytJqJ0MeCVIobAbisGS9QYBWbJlRKsak0VVwsbRro9OxYWSQW1EE42hwSz/siXId1SNWQIsmsOutbXSQwZgARZAJAPBOzD7DK4u55ZZdTiMqmXVUIANRjUQoYtveonncm/bFTmx6iRwd/55/veMvFy7KhjBDhYWFjIssOozhrAKkdxyKWtjp3+xrjxg6OVdCnVF8qB1ogldL3e9HfTdb3WGnIKGlqMlRKY1JaytBj4Is7c7jEp6SoMWqKQCRYz8yn5o2JYb+SLAPAvG6u7MsNUNyqpbCTtn8p6uv8AMCKr9VXWG/EaBWTZdmetIq01DRtQ2rgnc4rkgUsoAYgpqI2vYEmq8bYfmMsgVmGoEGOhW1OhY2fcECvcXhyk2ngFGmsmj6bnOxKJYljDI7EMG2DB1Me9bewHBBN4H/qX05Ys60kf+FmlXMx/QSWSP2cOv7YBzHTVWKxrNiRqKEVocLzW/O58cYus4n4npA5MnT5FskV+RmACPvpmsD6OMLxXYeGqAfgGcNM+Uc1HnYzDZ4WSw0DV9JQg+zHFDR1hGXcMAVO24NUfb2xBDKUYMpplIII8EGwcaP46USTJnEACZyMTUOFksrOv7Shj9mGMUzSiFcoLK9kUO4b92DMAL80ABX/fBvRej5eV5ZMw/bWJI2/DoR3JSwoiOztR9R2YgeMUUDR6VuVxRPpH6Tt6h4rn67YbBTEnW/dJOmgSSfG/NtwMbSaaSIiqlbO9/BbRifMJ07L5VYo0RY5rtnkZUYjuEMz+nucbXXvixznxK0K5hbjZ1fMCNe9rulRoxTc1biqr01is+HPgePL5KPL5tpJW9czxpIVUFUS11BlPpUqNjVsfa8XPwb0zIPreHIxqIq0u5DsTRPLk0QPJPB5xjdM6UvLZWfFXxrlJBLF3cvKPytIYCQG5H7o3UggLp+12MYf4i6R0qWQmGOUDuSD/AIYtWgAdo1KrKdTah6SoA3x2LOfEBQkfhWYghLGnTrYAqoPLWCDYFbjGA+I/imd83MJ4tGVy6lCLoGQlfO4LagADXGoecOKbYm0lo59n/gekZohmCVNaJY9BO4Gz0YydxsXBPgY13RPhbJ5bps0sspfMhNZRWZVBKalTWmky0FYkI1bN7asCN1mSYoriRFlaV7UMp20EUdtq1gb7kAWN8V/VpEfIQ6e7oUxg7AFkjSRH21GmIY0LI9R3xovDRk3Zms90SWSR1SERuNIEKyaySUDUgLM7HSQSLaia2O2N58J/0rzOZZp+qySIuoeksGkk2FktZ0rW3k7eKvHVsrB06XKIkYg7Uy/lq1WwO1+o6iSPN3jEf1F+L3h1ZHJyCJYoqZlb1giQLQb9J0Anbf1XYrEpcnSFlbPPj34O6WkCxJPDlsytNE7BVPP6+0gKqf8AMRtzvvis/qP0yZsrHmswyO80Uayds2DoDNdjYcg7Eiy29UMZbqGYjl/EINDOIYWMuuyXIjLab3JNtqPI3/dfBuVGjW6iVAHGnUxLW8KAaQQKGth4A16j8uNIwp4YnL1KjoeYBiESZlYn0yUWITRqlgupDW5RWO3sR+rD36qjZmFxJFQzsspYx0AjvHRYGjpIBIF2PcYM6l0KONZimUcmIR6AWJDB40LFtD2TbbaaA2vzikTpsffzkfbeog+gBhaETIoLGwDQJHncg4coyivnzolNMN67mwcvEO7Ey1l+2i0dGmAib0hiUPcPq1KO4fUNhgmXNyGQ3mYr7mq+6hHY1MdIp6rj8kb8bbY9zHSouVyjaTmTB8zbIG+a+4fzK2J/w/pjO9SyqrBlnVSC6vqJIIYrKwBAB2pdIogcXinKXh5JSU8GozedBjkVc3ErSEGEra6E0x2LUkxD01oI3rFf0/qKCedhmBGpzKS6tBGtFaS6AU70w9BoG9+MFZTpSERlMtqDRQ9zltKlHLvvejUQvq2rcCrxH8PdIDrGwgDllj1D5vS2YlV3rfTSpWr9NX5wnKTpv58saSyepnV4XNqpZi4PqGlLT0E1sxo+gbfXfFN1HPK6QjWWCSSErprSrOrCvBv1GvH748hgiEuYQhSq6u3qeqqVeGBAYlbG+294sphEAJB2NDTQ9sFUBCaZDIrBfCEqjMwtqUjbEylKaz8yNJRY/PdUglGYjE8ipPM0il02QBiVDKgPIO2nYeww2Hq8TRshnkTW+ZrUPSqyCAoW0KT6ir6gt1QoCyTU5oJ+HsdvUMw/BGvSUWvrosGvqT74NyUMZbKemI6oJdYLAWQ04UvY9LABa5ulPnEubeBqKWTx87HJPKTMUVmRld1Pq0bHZEJs8jYD3wT1bqsTWyTyNrky7adIDKsMJT1EIo1C6XSSKu7ODMvkXMDMmXiLMi/hjSMzGkEmlWQ939ZN/KRsdsU2bijXPTqqxFA0oUBtSABWrSxq68bc1jR8lS+dkqnbGf7STt5wXIWndShuhpEhZtYB3Py0KO98YrppVMaALTKW1Nd6ga0ivFU33vGm6Nl17MBUQ910zIQ2NRcaQl2NmFnTZ/jzXdfk1SFXdC6wIHK73IqiwW3t7sFga2xk1aLujP4WPTjzGRYdMhjXaW9TMrKpP6SOfcG9vscF/hmWPV+IADBVoMb3QsFIv5VrT9CRgLOdSklAVzYDu/A+ZyNZ296GCukdBmzFFVIjJruMDp5ANe5FjYceaxonnBNYyAByrAoxJHBGC5MvJpJdiAzbr/qUbWOBQO3teNMPhdoTt8wVjqtTw2huD99j/fnEM3QJXUEsNuAWXi9Pk7mxxzi14bohzK89HkZgvfLXqB3ND0ht9RHzHnF58BxLFmu1NKDDmU/DSr/pkGlSDdeiTRR9rIwLH8PuW9R8nijdAn61dVv74hTpIVtwxFKQBsdyPI8i9vfFfTXoTzZns30uSOd8uVJlRzGVH+ZSQf8A2x1XPf0/VOl5aDMZmKKbutPrkvTGjxjXHfk2qtvW6t43xb53p80OeymdWH/is3FTowXeRIqlHqICF0Ct7/MPJxRdX+DuoSBy0d6G06TNGdAdtQQW+xJZSSau18AYiPhqtlym7wjJL8PZAA6uoSAiqAygYsSdgoE9k+caT4V+HY8sW6jk5TnI8ssodnhESIRFubaQliFawAMBR/07zjix2xKGCvH3Y9UZdqXVT1RWiKNktQB5wTH8A5qpogwjU6FMffjpgHKo0gDUbkU0K2II5F4XEpSo2s/XZZ1gm/Cu8ciMzvGHGoSQqkhUEWoUKRvd0TsDgbI/FfZWLLnKuhmc9lEqNAjQupppWAd9T6rY+onm6xD0H4ZzGWngZM0hMMQuprVoQshS1MhGltTGuFAsVjSHoXUsxl5IJ5MpKHa6ZWDBDtYKuQoIBK1VHcHbCcS14mKogzudeQuI4pG/DzZeWQBhaBIyrIRf+INBYgXsQbOOb/1Qb82eXRmEXMEBdaUh/MZ92vmuFrzdnHT5PhHOM0jlMvckgkP5sp9YUoD6gQDpJFgcY9Hwr1BYtHdQjwlx6Pl0gEGA7V49gBgTJk7OZdO6xGT3FnahmhMQymyJVYBCAoDMHUEgWvqsHFr17NhNcbvC0QWUsxZS3qcGEgklia2AH2OLv/cTqmsMU6e4BBNhQSA+qgViGneyCBsTeKP4s+BWjVHzC6RoZVCyK1yA6zTMVu4w9AqNx7Y6YSvFmWsjslleyvaOWR4j2u0RZvVHl+6xIALAu7eok6TqHAxm+sZJZZJC0UqkrmTats5iy6SoxtjfzHUFpa00ORiyz3R0oRsjKixOSqsCy6WoLqfb5dJO5FgrY2OM/nuhSxzRQvmHBPdjVmDjSi2AACfldTuvgMQRscVKPlqhKVvZD0jpkBjQus2vtSzl0arWMuugDQ1A6f8AEN1ZsUMSR9IjidpBNOiqwvSpV9DZZpa1UPVto3ABHqquATnMxloYtM1K+smOhaEEqysGHDA3pOxDbg4uounZ5W1d6F+4zNpamVwoELGitaAsmkLttwNsZRppJIp2tsg6Z065X/4yaJInijiYatQ74NGgw0qoHqrnxgRvhuMuirmd2MiOWSvUkIk2pt1YkLZog71gtJM5B3MwssDa9MtAciMKY5EUqANGsUDR52NYjyuZzk/bnDxRqvdbuGqsJHHIzqAxsq0a/L5uq3wpJLDX/ATfTKiWSXtRy/iJCZtUTDU2wTRsTfqUhwawXmOhxWQsr0BOBaWS0K6vFUr/ALkVviObpOYRFQsg7clhLAKF2VNZJFaSyKNztXA3w/P9SzKZl45SkUo7sMvpAW5LWZmoHcgm2AvYVjNqsSQ1nTJZumQRCQ9yfTGWjlCjTrKsgsWKCnVelrO31xHk+jqDKjNKZgXWJFuPWqLIWa2Vr3XT29iS1Xg2DqEkifmuWEpUVHGgBaR3Uu/5Z1v+WCNrPggjAeS6RGRDIzTXKqm1QinbMSR3qo2AFB23Y2LBGLcVSpCt2yZujxLI69lz22TYuD82VeQqdJH6kvberGx5reoZePtyOsbK2qEj1AqoeFmYbktuwBWydgbo8v6FkjO5/wCIMTd2Pc6uWk0lyQdil377nEeey4Ks4zBcOiy0/wAzHuGP1AEjUvqO5J0n6mo60V3sul6Fl2MCFJkYtl1cqQS3fy3cujYBD0FA5Xmjit6d0qJ8uJmEpIM2oKNiI1hK01Gv8Q6ua9PviDMtKJIYTmdSr2zG4dtKalVgR5XTYBoWCCMG5bJyxUq5lAUMraT6lC2UkaiCpLdoemiSAmCKt0kDdbZCelRLLKrd0orIoA9J/M4JJRuPagW8Vhi9IjJywuS5Znic6D+l1A0CrJphY3IPji5I2zCZsKsyNJPoIdgrKdYUoSHUhSAR4teBWG9OgzEyxsJQEieSQFzfbKhHkcgAk/p9ySOMH4DPqMzPTY1gLDu9xVRmYg6fWxAWtG2wvUWo+Bg2fpcUeXNxOX/DRz93jSXlVQK1UY9JqwuosRwMC9WTNJG8crLoidIzQWzas0YJA1FaBIDHbittghnJngZDO3bTTUZc0bO1DihX7bYbq8IF9wTNZZkamFGlarHDKGH9iMLFhP0k+kmZGtEa9XGpFbTv5W9J+ox5ifpsfJGn6R8LwBBLKSz7DtrTKGFWWbgg77DYVyb2v5bIDBoQF2VV7fyr6jQVwp9QO25/k4oJsruNSqbU2XYgWCx+ZdIHjbjE0TRVbLGAK31tuNJHg0QGI5OOmMVHRg5NhsrMxYahXqUAMgJHPGu9yfF8H228GbFi2Gy/5QCKY7EXvvZ4B3GKeXOxq1F41quBdHe/J2v3P84EzHVNmHeH2A5Pvft/8rFYJyXL9R0nZrJvVdDfngHf+f5xd/CHWUTMdwxLLJsE1vpCUtg1p3Njb28b74wsfUQoIs0wI1bVyDtf298bP+nXw+vUO5qLqgcgspHpJUEXakeomv2xM2qHFPkdEy8ryGPMTOR3JdMYsaU0qwLjVY5JT/1E7msafPQqY27tOo02rIhDHam3Xcj38Vipj6P+bldz24YjYIFa10hb+pZr+ujGT6vmJ5sxk8vPaCVI3cAKpVm1AimvjbY4wSRtZb5fJSGaUrIIlLIA69umqRNhZshRtvtt+2EmRmLf/q3o9uyBEQfzyDuTvt6t/B3vjFQnwfcTSapdQEIUaUN6xGXPG+ks3Boad/ODIPg5FzZX1uiSAMDpGtOwXNVW+sAUP5xparZFOz2foOcKUM1OrdlCD6KBBYldSm7C0Njve5I4Ly3wpnuyt9SkBAbUC225UgFgbsAE8/2JwzIfCmXzMcbKsiApHsKIJIUPqDCwwbVf0GDF+HTmYUBzMlUwoKm5AoFqUazSj5qI/nE8x8AT/drNBo2PV5KEj36l4ZqFA7Ek7UbAvasOzfwlmhEpPVpRpKWxYAeBd2OD7k353xFmPhKIZdpO6zUncQMq/wD0g+4rm7G398AdW+HI1SVXzEnbjLl0RRRKJG61qNXT3v7H74pSt7/QnGlr9lyOiSmx/tqQEHSRri2ayPFbn2553OMt8dfD5kho9UfMAlyELKwuNJGYkIaG6lONi1H2xYv8JRRSqBmCxEkStrjGkiRzp00bsVX3P7YqetZQ5eNn1KWZpsuwC0VDKx1eKLKxHFYvHr+iVfp+zHTyZqBgJJdbBIxZGpghVqUHcGhYYFfO94Gn6lJqDmy+qVmOoNTvl6bZxW4VSfNbDesXXxJGySrRMmqAMCLDENF6Re9ED0k1vinzhR50BjVdUrqWBG7aBH6RR2B3r1bk7+2iriibfIGyub7mWhjkCFYRIqBlBtmYkMDRJALrqW6pFrnF1H1lA2lctA7Kaj39JEkauRdAH1pQYkUG8jfGbcQpDE5aTUe4ppRV7EMCWvbUuxAvTzzg2Hp8ThanZO4dI1DYBIUQ39zJsB+kH6YFVJDd5C0aOVmiXLjUvajA7oNQuqa2OlbZl0j1jZdRtfeDJzfho1jbJrIsrSaVss7xyxRbodJ+RowQ1HlhWAlWJVLCZyGMbAaV3WJRYO5IayNI42N4jMOrLNJE0ncErEngaFiS9/8ANbHYHgcYjxNZ30VBilzpzQoQKhlbtLKTUYHcElfKBr3UFr+WvSLwLmkOcaXMsYo2cswjVSASqa2ob6Rp4s7nbE3TMvLJH343XuxPqUWA5It7UH5uCdP+k/TEWTmkhR4jAHYoHVjdoJY1UNSmiGR1oHgsPtjCTlJpyNFS0G5HI5tVHblSigCA01gRfiKW1OllVyb2olgDhuTbNQvHGkkbARuF1AMsaxu7uakW1KN3Gur3NXeGJ1BoyIpMqpcD8sAVv2FiJYUdYpdVCqazeI2zf5it+GYR08ZXcktJq1FSFA1Lq9Io1pF3gSVBeSTp8OdysjCKlOtCTaUSo78bW9UtLrs0KG/tgfq0s9OWjRECpDSUUUMe8gRra9RUtqBOxO9EDBEnVV7sjtBIsZdF2JBVVheIg+NZDBq9wRwcB5/OoUkRVkpjCULsfljjdCSoOkkkgjnSLAOJxQ8s9zcOYLxTNFZ0xBQBdhIlEYZVNjVGgbeiwthtvg3LdQlc6zlO4ZTILVXpkLMZAlWLBkI1b6fT+8sfXcuBFvOTcRkUHZe1lzF6SWOrUdxYGkekbYhyefhOUEBmKMY5FOpSUUmaF1FqpaiEPvRrizgT46YNXtAplllzIkiypJh0flBGYBYwqgOALN6fUTVknjHnS+pLFGEfLh1cSerhiHCL6SVItSho0fmbBzdShkzEz91kRpo5FLqCWCFr+VGp99rpebwMOpoWyxMhpI5NXpFqzSTELsu4IKHzWs8cB0t38sTb9APqPU+73KiRBJIrjSPlCqy6R99Vn6gYhyscpTtpEW7rDSQpJJS7Ckc/MCRv4xPnMyrZXLp3CzI0tpR9AJQijwdR1Ghx++Dsh1GPsRQtK6kfieR6E7scarWlWajpbUAD4qtzie9lVgD6hmMw7+pCpVUTSEIoIioNj5pRf1vHmNDlOp5UIobMOCo00BQobCvyG2IAPN+9cYWOteHCv8/6MfqS/j/ZL/v3mdgI4NKh4RcQNg2STv8ANvzxj3L/AB/mwqARwHSDX/DqdlSQb1zsT/APjGNVmUMA+xUE0ebrb7/9sTSJJZ/MBNeDz6NRr29Jr+Rjn5YNKNLkPjfMx6EURVGe8LhBJPb3Br9B/wDN4IPx3mozGfyD22MouAbmQgMpG2w5HH34rGZYPalSLJ0CyPIqjfijW+2JZ5ZXHqo+rTe134F+39sJTwwado1WS+NszlQ2jsOGAJV4Qa0SkDyKJ5P/AHGNp8GfFmZzMUkjmD8p409MQGolWbW2+7DQKO1b45DLmJW1RtuRqvjgMXYbbVqtsdB/pYJplzMQUMSYnNc+lZBvvtt4+2JlLFoqK9Tq7/D0uYiMck0NuqklEILkBD3Na0dW4H1BO2+wGZ6IYEMn5EoREGtwWdlZjW72eTzYNAUdsG9H6/mWy6z/AIVXCitQatgFDUu5PyjjjEWdbMypIi5MopEcfNldDWPAvnnxjVN0TxRJ0zp88kaOogVChRd2XSL0gDQfSbOzLvsLOwwGfhGaQxFhXasAnMz1sdO/rNFvdaJ8+2Cuk9QkiUZVsq7MlsdJ9XzhlPFVYrnfEvT+vlvS2VmILO9oCT/ih6qhsCKOC5BSKjpXTJbaOOMkwv6vzpVNl9gSJBqA8DgUDzgrNdNkh7jmKegA2pc9mSovbju+rfx4xH0rroimmlaJyJXBUDxUlkb8n/qK84n6r12PRJCFlFxKg1ijessSRe2xw7YUgB+mVqyzpmu4ygKozuYIFoB8pkKkeaO3jjCyfQ9Y9cOak1s+ojNTC9lU3b1tpAJPNAeBieXrKNnI5xrCLov32Wj/AH/nB3T+uw9p43kdCzSEGiQAzAjj9/74LYUgDP8ASY0AkeHOL+YpLPm5j8pOnctd80Tx4xT9Q6SpCoFzPqZ5G1SyMO2QKNE+4Ft523xqvinrcMsThJSS+ikoigpaybHn/oMQw/EEQmgZpGr8N22NH59iQdvod/t74TbqxUrOQf1Cz0mWzQhVWCrDHtLbH5f9XC+w4GMsvxBKDYEYPvoGNV/W2RW6mzrIJA0SEEHjdqH7DHPziecq2VxRoP8AejMkKtJ+WbUdsen9sPk+Mc0RGr6CsZtB2wCOOCBfgc3xgHK5lWdmaQqNSNZHOm74B9Xt498edxNSkybFtRNXQ01uK5xV4uye6ouW/qDmmVkkETK9h/yYt1oCh6fT5sjm/piKX4um7TI8UXbmQptGFNAKAQR5BVQTVnTRxm2YaFF7gnb22X/33/jFjLmzr3dSNEoHkUwZgAL2tm/Y4hN1spoJ+HupBUaNkdgAXAQ0S/yrZonTTEUN7I+xgbqKrKG0uCscaEat9SBAeeB6dh4222wZ0fNLHOshehY0sgFgUAxq7Fb/ALi8WzZjUt/i4nYQmPcizOSulhrYEsQxHeI2CkHxi0sLJN30Uuaz8PdGmRimiYaioGkyq9CqJoFhqO550+MGZrqURk1rPeqEwG0N3oKavkC6CDsb1jmr2w7qkR/DvfYIWNdRUpq7/dUMLWyzadV0dJWzziHIZPVFEYoopJO0SyipGI/EsCTGUNHTQ5+UA34wcnGWBUnEd1KaMwyVmEfTBHDoAYF3WSMllBAtaU+s0TxW+CMlLqIVMxENSx6NTBdOntCQbuNH69j8wBrkYkh6YtMTlkYAxCMjhldowSONfNavBOM/1zLIix6Y2U6pQxJsNpkIWtzwNjsNx5w5uUG389BJKSRpuqqlxEnLMrEmPeho/CLdL6tI7l0D+scb4qvhvICSJT242XVN3mY/Kqwo0epih7Q1atJBGtrXasT574egjZU05gFiT6q9KqENVo9RIY7jjY14wFleiRTOArSxhliKhkLka5hGd1C6qBsUBZ255XmvkVjQRnMkyHTNBGrlcwVB/LYJpHbegFBpg+kkEtvxSnBmf6Ii5mCM5cqGzEyaQfnjQpoomr5Pr/VeKDrGSiSRBGz6HG5fcrUrxngC9k1VW114vFrH0FGkRTnqkF6WI2VEzBiFMXsNQ7gWgNP6sTl4SHVZJundLLiBxllt5FEi0KCdxwxIIYxigAXIFVfnerjyiFcl+WtyO+r1H1juUNX+WtxY8YbNlVbXIMy1NAZBr+ZiJu3ob1Hc1q5O2K3O5dU0aXD6owxoVpY3a88iudsE56wKMPcvvwPbCKcvqJjRrq71Irc19ePHGFipzc0sDGJJ2KqBRR2C7gHYA/XCxop1jiTwbyAyMTz7AftW2Jhm9vkXiht/o0/+fvvhYWOa6NqIY5Kra6N/+MPMwojTy+rngb7f35wsLCtjaPVmGssQaOrYHiwa3+hI+9Y6T/RvqKRS5iQhq0rYHuUkXyd96/8AgwsLCcmkNRydA6H1mJMh2yWEgWZFAGx1vzfiqxoIPivKlxIZHXTqXSVJvUU32vYaTthYWN4q0iG8g+U6pCZyolNCKJQ+k7lHthVXuPf64P6R1yOQaBKdWt23U/L3rqwPK/8AvhYWKaFZUv1NZJ8m2uwJpf0nYGX0/wBqwZ8QSlYp0ZgzrDHdi9+63k87VhYWH2BadTFwTEadPbfXt57S6f8A59sR5eP8rLalQp+TotfJQ6v3848wsZoYN8M5ZS2Y9CEHMlWsD5RECBv41Vt9cOz/AE+N5Iw8Edsso9qCuApGna68874WFhXlh0cP/rogXqICoqDsgUoAG0soB2+gGOdYWFiWNFmsNpGdAtwfbei4v6fL/b64b03Lh1J0aqdRd1sUkNc+dN/thYWNZbj86Mk8P52Oy+VDyIGQgOUNIRwzgGtRrfxZwNJEtAgEWhI+4cj6mqH84WFieiiPLRqfmJG449t8WuqKWGZtFSrGrWNh/ihG9Ipdw6cDlL8m1hYnorsKn6ND+Xs6KUFmwSWOUWZT5q2atv01wcB5HpkLojNIwLKLUD9Rm0c1wEpvrxthYWHgkmyfS3CSSRzMpQSkVa2qFA24NjVrG303wJ1DpDR98F1YZd1Q876tVFQeBtvfvhYWCl8+wW189yzWbO/imyfdDy90rbUw1KRdM66gp0CxsCBRBwkjzg/NV0UlYydIVdK+mWP0qoUbhWpfPPnCwsaeHBSbT9yJzaVg3WocypSWaONRHSqqhdI9bNRVTRBbWT+/0wXk+u5tipWNGfQac3qMbTtIyn1gUZSxutX1rCwsV9NLxFFMXN/Tsr83mZz+hUSaMQqi8Be4r0upiwtxdk+TgKeeSd40IBYKsSAUONlvxf1wsLGXix4ujTw5clYdDFmpVV1UFaCg+gbKNPk/TCwsLFq62yW/Y//Z"/>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4" name="Picture 20" descr="https://encrypted-tbn1.gstatic.com/images?q=tbn:ANd9GcQlNNJpvmdojzxQdRzFk3MOJQQKfRqLVOQ-Mbn-7VIkBbAI5TCzXA"/>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8509" y="2299183"/>
            <a:ext cx="1578808" cy="15788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15195" y="5144430"/>
            <a:ext cx="2205219" cy="646331"/>
          </a:xfrm>
          <a:prstGeom prst="rect">
            <a:avLst/>
          </a:prstGeom>
          <a:noFill/>
        </p:spPr>
        <p:txBody>
          <a:bodyPr wrap="none" rtlCol="0">
            <a:spAutoFit/>
          </a:bodyPr>
          <a:lstStyle/>
          <a:p>
            <a:r>
              <a:rPr lang="en-US" b="1" dirty="0" smtClean="0"/>
              <a:t>Risk/Threat</a:t>
            </a:r>
          </a:p>
          <a:p>
            <a:r>
              <a:rPr lang="en-US" b="1" dirty="0" smtClean="0"/>
              <a:t>Information Sources</a:t>
            </a:r>
            <a:endParaRPr lang="en-US" b="1" dirty="0"/>
          </a:p>
        </p:txBody>
      </p:sp>
      <p:pic>
        <p:nvPicPr>
          <p:cNvPr id="1036" name="Picture 12" descr="C:\Users\Cory\AppData\Local\Microsoft\Windows\Temporary Internet Files\Content.IE5\636D9IYS\eHealth[1].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5515" y="3153888"/>
            <a:ext cx="1685874" cy="107849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3118347" y="5144431"/>
            <a:ext cx="1374094" cy="646331"/>
          </a:xfrm>
          <a:prstGeom prst="rect">
            <a:avLst/>
          </a:prstGeom>
          <a:noFill/>
        </p:spPr>
        <p:txBody>
          <a:bodyPr wrap="none" rtlCol="0">
            <a:spAutoFit/>
          </a:bodyPr>
          <a:lstStyle/>
          <a:p>
            <a:r>
              <a:rPr lang="en-US" b="1" dirty="0" smtClean="0"/>
              <a:t>Data Fusion</a:t>
            </a:r>
          </a:p>
          <a:p>
            <a:r>
              <a:rPr lang="en-US" b="1" dirty="0" smtClean="0"/>
              <a:t>&amp; Brokers</a:t>
            </a:r>
            <a:endParaRPr lang="en-US" b="1" dirty="0"/>
          </a:p>
        </p:txBody>
      </p:sp>
      <p:sp>
        <p:nvSpPr>
          <p:cNvPr id="30" name="TextBox 29"/>
          <p:cNvSpPr txBox="1"/>
          <p:nvPr/>
        </p:nvSpPr>
        <p:spPr>
          <a:xfrm>
            <a:off x="4712258" y="5163059"/>
            <a:ext cx="1043876" cy="369332"/>
          </a:xfrm>
          <a:prstGeom prst="rect">
            <a:avLst/>
          </a:prstGeom>
          <a:noFill/>
        </p:spPr>
        <p:txBody>
          <a:bodyPr wrap="none" rtlCol="0">
            <a:spAutoFit/>
          </a:bodyPr>
          <a:lstStyle/>
          <a:p>
            <a:r>
              <a:rPr lang="en-US" b="1" dirty="0" smtClean="0"/>
              <a:t>Analysts</a:t>
            </a:r>
            <a:endParaRPr lang="en-US" b="1" dirty="0"/>
          </a:p>
        </p:txBody>
      </p:sp>
      <p:sp>
        <p:nvSpPr>
          <p:cNvPr id="31" name="TextBox 30"/>
          <p:cNvSpPr txBox="1"/>
          <p:nvPr/>
        </p:nvSpPr>
        <p:spPr>
          <a:xfrm>
            <a:off x="7279363" y="5166041"/>
            <a:ext cx="1348767" cy="369332"/>
          </a:xfrm>
          <a:prstGeom prst="rect">
            <a:avLst/>
          </a:prstGeom>
          <a:noFill/>
        </p:spPr>
        <p:txBody>
          <a:bodyPr wrap="none" rtlCol="0">
            <a:spAutoFit/>
          </a:bodyPr>
          <a:lstStyle/>
          <a:p>
            <a:r>
              <a:rPr lang="en-US" b="1" dirty="0" smtClean="0"/>
              <a:t>Responders</a:t>
            </a:r>
            <a:endParaRPr lang="en-US" b="1" dirty="0"/>
          </a:p>
        </p:txBody>
      </p:sp>
      <p:sp>
        <p:nvSpPr>
          <p:cNvPr id="8" name="TextBox 7"/>
          <p:cNvSpPr txBox="1"/>
          <p:nvPr/>
        </p:nvSpPr>
        <p:spPr>
          <a:xfrm>
            <a:off x="2667000" y="6292334"/>
            <a:ext cx="4012573" cy="369332"/>
          </a:xfrm>
          <a:prstGeom prst="rect">
            <a:avLst/>
          </a:prstGeom>
          <a:noFill/>
        </p:spPr>
        <p:txBody>
          <a:bodyPr wrap="none" rtlCol="0">
            <a:spAutoFit/>
          </a:bodyPr>
          <a:lstStyle/>
          <a:p>
            <a:r>
              <a:rPr lang="en-US" i="1" dirty="0" smtClean="0"/>
              <a:t>One organization may play multiple roles</a:t>
            </a:r>
            <a:endParaRPr lang="en-US" i="1" dirty="0"/>
          </a:p>
        </p:txBody>
      </p:sp>
      <p:sp>
        <p:nvSpPr>
          <p:cNvPr id="26" name="TextBox 25"/>
          <p:cNvSpPr txBox="1"/>
          <p:nvPr/>
        </p:nvSpPr>
        <p:spPr>
          <a:xfrm>
            <a:off x="5954025" y="5166041"/>
            <a:ext cx="1208985" cy="369332"/>
          </a:xfrm>
          <a:prstGeom prst="rect">
            <a:avLst/>
          </a:prstGeom>
          <a:noFill/>
        </p:spPr>
        <p:txBody>
          <a:bodyPr wrap="none" rtlCol="0">
            <a:spAutoFit/>
          </a:bodyPr>
          <a:lstStyle/>
          <a:p>
            <a:r>
              <a:rPr lang="en-US" b="1" dirty="0" smtClean="0"/>
              <a:t>Defenders</a:t>
            </a:r>
            <a:endParaRPr lang="en-US" b="1" dirty="0"/>
          </a:p>
        </p:txBody>
      </p:sp>
      <p:sp>
        <p:nvSpPr>
          <p:cNvPr id="2" name="Footer Placeholder 1"/>
          <p:cNvSpPr>
            <a:spLocks noGrp="1"/>
          </p:cNvSpPr>
          <p:nvPr>
            <p:ph type="ftr" sz="quarter" idx="12"/>
          </p:nvPr>
        </p:nvSpPr>
        <p:spPr/>
        <p:txBody>
          <a:bodyPr/>
          <a:lstStyle/>
          <a:p>
            <a:r>
              <a:rPr lang="en-US" smtClean="0"/>
              <a:t>OMG Threat &amp; Risk for STIDS 2015</a:t>
            </a:r>
            <a:endParaRPr lang="en-US"/>
          </a:p>
        </p:txBody>
      </p:sp>
      <p:sp>
        <p:nvSpPr>
          <p:cNvPr id="3" name="Slide Number Placeholder 2"/>
          <p:cNvSpPr>
            <a:spLocks noGrp="1"/>
          </p:cNvSpPr>
          <p:nvPr>
            <p:ph type="sldNum" sz="quarter" idx="11"/>
          </p:nvPr>
        </p:nvSpPr>
        <p:spPr/>
        <p:txBody>
          <a:bodyPr/>
          <a:lstStyle/>
          <a:p>
            <a:fld id="{C5349D12-3EF0-44B0-8484-0F10BE0E01DA}" type="slidenum">
              <a:rPr lang="en-US" smtClean="0"/>
              <a:t>16</a:t>
            </a:fld>
            <a:endParaRPr lang="en-US"/>
          </a:p>
        </p:txBody>
      </p:sp>
      <p:sp>
        <p:nvSpPr>
          <p:cNvPr id="9" name="Date Placeholder 8"/>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8148210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 Critical Infrastructure</a:t>
            </a:r>
            <a:endParaRPr lang="en-US" dirty="0"/>
          </a:p>
        </p:txBody>
      </p:sp>
      <p:sp>
        <p:nvSpPr>
          <p:cNvPr id="3" name="Content Placeholder 2"/>
          <p:cNvSpPr>
            <a:spLocks noGrp="1"/>
          </p:cNvSpPr>
          <p:nvPr>
            <p:ph idx="4294967295"/>
          </p:nvPr>
        </p:nvSpPr>
        <p:spPr>
          <a:xfrm>
            <a:off x="457200" y="1600200"/>
            <a:ext cx="8229600" cy="4876800"/>
          </a:xfrm>
          <a:prstGeom prst="rect">
            <a:avLst/>
          </a:prstGeom>
        </p:spPr>
        <p:txBody>
          <a:bodyPr>
            <a:normAutofit/>
          </a:bodyPr>
          <a:lstStyle/>
          <a:p>
            <a:r>
              <a:rPr lang="en-US" dirty="0" smtClean="0"/>
              <a:t>Target: A group of organizations that collaboratively manage critical infrastructure and utilize Industrial Control Systems.</a:t>
            </a:r>
          </a:p>
          <a:p>
            <a:r>
              <a:rPr lang="en-US" dirty="0" smtClean="0"/>
              <a:t>Power, water and other critical infrastructure are threatened by cyber and physical terrorism. </a:t>
            </a:r>
          </a:p>
          <a:p>
            <a:r>
              <a:rPr lang="en-US" dirty="0" smtClean="0"/>
              <a:t>Industrial Control Systems are increasingly computer controlled and connected (directly or indirectly) to the internet and may embed compromised control hardware/software from questionable sources.</a:t>
            </a:r>
            <a:endParaRPr lang="en-US" dirty="0"/>
          </a:p>
        </p:txBody>
      </p:sp>
      <p:sp>
        <p:nvSpPr>
          <p:cNvPr id="5" name="Footer Placeholder 4"/>
          <p:cNvSpPr>
            <a:spLocks noGrp="1"/>
          </p:cNvSpPr>
          <p:nvPr>
            <p:ph type="ftr" sz="quarter" idx="16"/>
          </p:nvPr>
        </p:nvSpPr>
        <p:spPr/>
        <p:txBody>
          <a:bodyPr/>
          <a:lstStyle/>
          <a:p>
            <a:r>
              <a:rPr lang="en-US" smtClean="0"/>
              <a:t>OMG Threat &amp; Risk for STIDS 2015</a:t>
            </a:r>
            <a:endParaRPr lang="en-US"/>
          </a:p>
        </p:txBody>
      </p:sp>
      <p:sp>
        <p:nvSpPr>
          <p:cNvPr id="6" name="Slide Number Placeholder 5"/>
          <p:cNvSpPr>
            <a:spLocks noGrp="1"/>
          </p:cNvSpPr>
          <p:nvPr>
            <p:ph type="sldNum" sz="quarter" idx="15"/>
          </p:nvPr>
        </p:nvSpPr>
        <p:spPr/>
        <p:txBody>
          <a:bodyPr/>
          <a:lstStyle/>
          <a:p>
            <a:fld id="{C5349D12-3EF0-44B0-8484-0F10BE0E01DA}" type="slidenum">
              <a:rPr lang="en-US" smtClean="0"/>
              <a:t>17</a:t>
            </a:fld>
            <a:endParaRPr lang="en-US"/>
          </a:p>
        </p:txBody>
      </p:sp>
      <p:sp>
        <p:nvSpPr>
          <p:cNvPr id="7" name="Date Placeholder 6"/>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11673002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ight Arrow 36"/>
          <p:cNvSpPr/>
          <p:nvPr/>
        </p:nvSpPr>
        <p:spPr>
          <a:xfrm rot="1151754">
            <a:off x="4478721" y="4147482"/>
            <a:ext cx="203881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C:\Users\Cory\AppData\Local\Microsoft\Windows\Temporary Internet Files\Content.IE5\ER8PH0AL\MC90043250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2711" y="4224855"/>
            <a:ext cx="1386442" cy="8825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Cory\AppData\Local\Microsoft\Windows\Temporary Internet Files\Content.IE5\ER8PH0AL\MP90020220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0516" y="1019953"/>
            <a:ext cx="1193514" cy="80344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smtClean="0"/>
              <a:t>Potential Information Flows</a:t>
            </a:r>
            <a:endParaRPr lang="en-US" dirty="0"/>
          </a:p>
        </p:txBody>
      </p:sp>
      <p:sp>
        <p:nvSpPr>
          <p:cNvPr id="12" name="Right Arrow 11"/>
          <p:cNvSpPr/>
          <p:nvPr/>
        </p:nvSpPr>
        <p:spPr>
          <a:xfrm rot="1298106">
            <a:off x="1131642" y="3258982"/>
            <a:ext cx="2257823"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8617197">
            <a:off x="4284844" y="2525107"/>
            <a:ext cx="126873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20663401">
            <a:off x="4697865" y="3408137"/>
            <a:ext cx="1769559"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3" name="Picture 5" descr="C:\Users\Cory\AppData\Local\Microsoft\Windows\Temporary Internet Files\Content.IE5\WZDPHL4N\MP900422425[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75182" y="1999343"/>
            <a:ext cx="1025576" cy="156278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ory\AppData\Local\Microsoft\Windows\Temporary Internet Files\Content.IE5\WZDPHL4N\MP900409629[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3781" y="3941994"/>
            <a:ext cx="781705" cy="1175427"/>
          </a:xfrm>
          <a:prstGeom prst="rect">
            <a:avLst/>
          </a:prstGeom>
          <a:noFill/>
          <a:extLst>
            <a:ext uri="{909E8E84-426E-40DD-AFC4-6F175D3DCCD1}">
              <a14:hiddenFill xmlns:a14="http://schemas.microsoft.com/office/drawing/2010/main">
                <a:solidFill>
                  <a:srgbClr val="FFFFFF"/>
                </a:solidFill>
              </a14:hiddenFill>
            </a:ext>
          </a:extLst>
        </p:spPr>
      </p:pic>
      <p:sp>
        <p:nvSpPr>
          <p:cNvPr id="26" name="Flowchart: Document 25"/>
          <p:cNvSpPr/>
          <p:nvPr/>
        </p:nvSpPr>
        <p:spPr>
          <a:xfrm>
            <a:off x="685299" y="5042069"/>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IT System Hardening</a:t>
            </a:r>
            <a:endParaRPr lang="en-US" sz="1600" dirty="0">
              <a:solidFill>
                <a:schemeClr val="tx1"/>
              </a:solidFill>
            </a:endParaRPr>
          </a:p>
        </p:txBody>
      </p:sp>
      <p:sp>
        <p:nvSpPr>
          <p:cNvPr id="27" name="Flowchart: Document 26"/>
          <p:cNvSpPr/>
          <p:nvPr/>
        </p:nvSpPr>
        <p:spPr>
          <a:xfrm>
            <a:off x="6424213" y="5094603"/>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Manual Shutdown</a:t>
            </a:r>
            <a:endParaRPr lang="en-US" sz="1600" dirty="0">
              <a:solidFill>
                <a:schemeClr val="tx1"/>
              </a:solidFill>
            </a:endParaRPr>
          </a:p>
        </p:txBody>
      </p:sp>
      <p:sp>
        <p:nvSpPr>
          <p:cNvPr id="28" name="Right Arrow 27"/>
          <p:cNvSpPr/>
          <p:nvPr/>
        </p:nvSpPr>
        <p:spPr>
          <a:xfrm>
            <a:off x="4284844" y="1823400"/>
            <a:ext cx="102948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4267353">
            <a:off x="992736" y="3526792"/>
            <a:ext cx="58683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4772102" y="5236525"/>
            <a:ext cx="169061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rot="5400000">
            <a:off x="6639797" y="3643201"/>
            <a:ext cx="73555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lowchart: Document 7"/>
          <p:cNvSpPr/>
          <p:nvPr/>
        </p:nvSpPr>
        <p:spPr>
          <a:xfrm>
            <a:off x="341298" y="2885278"/>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STIX Incident</a:t>
            </a:r>
            <a:endParaRPr lang="en-US" sz="1600" dirty="0">
              <a:solidFill>
                <a:schemeClr val="tx1"/>
              </a:solidFill>
            </a:endParaRPr>
          </a:p>
        </p:txBody>
      </p:sp>
      <p:sp>
        <p:nvSpPr>
          <p:cNvPr id="9" name="Flowchart: Document 8"/>
          <p:cNvSpPr/>
          <p:nvPr/>
        </p:nvSpPr>
        <p:spPr>
          <a:xfrm>
            <a:off x="3424004" y="1772943"/>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NIEM</a:t>
            </a:r>
          </a:p>
          <a:p>
            <a:pPr algn="ctr"/>
            <a:r>
              <a:rPr lang="en-US" sz="1600" dirty="0" smtClean="0">
                <a:solidFill>
                  <a:schemeClr val="tx1"/>
                </a:solidFill>
              </a:rPr>
              <a:t>Incident</a:t>
            </a:r>
            <a:endParaRPr lang="en-US" sz="1600" dirty="0">
              <a:solidFill>
                <a:schemeClr val="tx1"/>
              </a:solidFill>
            </a:endParaRPr>
          </a:p>
        </p:txBody>
      </p:sp>
      <p:sp>
        <p:nvSpPr>
          <p:cNvPr id="16" name="Flowchart: Document 15"/>
          <p:cNvSpPr/>
          <p:nvPr/>
        </p:nvSpPr>
        <p:spPr>
          <a:xfrm>
            <a:off x="5314324" y="1776093"/>
            <a:ext cx="1235786" cy="7302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Arrest Report</a:t>
            </a:r>
            <a:endParaRPr lang="en-US" sz="1600" dirty="0">
              <a:solidFill>
                <a:schemeClr val="tx1"/>
              </a:solidFill>
            </a:endParaRPr>
          </a:p>
        </p:txBody>
      </p:sp>
      <p:sp>
        <p:nvSpPr>
          <p:cNvPr id="10" name="Flowchart: Document 9"/>
          <p:cNvSpPr/>
          <p:nvPr/>
        </p:nvSpPr>
        <p:spPr>
          <a:xfrm>
            <a:off x="3347162" y="3617974"/>
            <a:ext cx="1424940" cy="95686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Fusion Center</a:t>
            </a:r>
          </a:p>
          <a:p>
            <a:pPr algn="ctr"/>
            <a:r>
              <a:rPr lang="en-US" sz="1400" dirty="0" smtClean="0">
                <a:solidFill>
                  <a:schemeClr val="tx1"/>
                </a:solidFill>
              </a:rPr>
              <a:t>Intelligence</a:t>
            </a:r>
            <a:endParaRPr lang="en-US" sz="1400" dirty="0">
              <a:solidFill>
                <a:schemeClr val="tx1"/>
              </a:solidFill>
            </a:endParaRPr>
          </a:p>
          <a:p>
            <a:pPr algn="ctr"/>
            <a:r>
              <a:rPr lang="en-US" sz="1400" dirty="0" smtClean="0">
                <a:solidFill>
                  <a:schemeClr val="tx1"/>
                </a:solidFill>
              </a:rPr>
              <a:t>Report</a:t>
            </a:r>
            <a:endParaRPr lang="en-US" sz="1400" dirty="0">
              <a:solidFill>
                <a:schemeClr val="tx1"/>
              </a:solidFill>
            </a:endParaRPr>
          </a:p>
        </p:txBody>
      </p:sp>
      <p:sp>
        <p:nvSpPr>
          <p:cNvPr id="13" name="Flowchart: Document 12"/>
          <p:cNvSpPr/>
          <p:nvPr/>
        </p:nvSpPr>
        <p:spPr>
          <a:xfrm>
            <a:off x="6424213" y="2759548"/>
            <a:ext cx="1102775" cy="98298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Tactical Response Unit</a:t>
            </a:r>
            <a:endParaRPr lang="en-US" sz="1600" dirty="0">
              <a:solidFill>
                <a:schemeClr val="tx1"/>
              </a:solidFill>
            </a:endParaRPr>
          </a:p>
        </p:txBody>
      </p:sp>
      <p:sp>
        <p:nvSpPr>
          <p:cNvPr id="33" name="Flowchart: Document 32"/>
          <p:cNvSpPr/>
          <p:nvPr/>
        </p:nvSpPr>
        <p:spPr>
          <a:xfrm>
            <a:off x="6462712" y="6000750"/>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Public CAP Warning</a:t>
            </a:r>
            <a:endParaRPr lang="en-US" sz="1600" dirty="0">
              <a:solidFill>
                <a:schemeClr val="tx1"/>
              </a:solidFill>
            </a:endParaRPr>
          </a:p>
        </p:txBody>
      </p:sp>
      <p:sp>
        <p:nvSpPr>
          <p:cNvPr id="34" name="Right Arrow 33"/>
          <p:cNvSpPr/>
          <p:nvPr/>
        </p:nvSpPr>
        <p:spPr>
          <a:xfrm rot="1151754">
            <a:off x="4628291" y="5599701"/>
            <a:ext cx="1932971"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8" name="Picture 10" descr="https://encrypted-tbn1.gstatic.com/images?q=tbn:ANd9GcRQt1_42RMuI3mTFnssG7wqPXaxX36ntSoo1vLVVTH6fEjxexKRP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3608" y="4963545"/>
            <a:ext cx="1572047" cy="105568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Cory\AppData\Local\Microsoft\Windows\Temporary Internet Files\Content.IE5\I43GK64V\MC900083069[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45647" y="5809930"/>
            <a:ext cx="1054817" cy="959508"/>
          </a:xfrm>
          <a:prstGeom prst="rect">
            <a:avLst/>
          </a:prstGeom>
          <a:noFill/>
          <a:extLst>
            <a:ext uri="{909E8E84-426E-40DD-AFC4-6F175D3DCCD1}">
              <a14:hiddenFill xmlns:a14="http://schemas.microsoft.com/office/drawing/2010/main">
                <a:solidFill>
                  <a:srgbClr val="FFFFFF"/>
                </a:solidFill>
              </a14:hiddenFill>
            </a:ext>
          </a:extLst>
        </p:spPr>
      </p:pic>
      <p:sp>
        <p:nvSpPr>
          <p:cNvPr id="35" name="Right Arrow 34"/>
          <p:cNvSpPr/>
          <p:nvPr/>
        </p:nvSpPr>
        <p:spPr>
          <a:xfrm rot="1495978">
            <a:off x="2327619" y="1600378"/>
            <a:ext cx="1154458"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7239741">
            <a:off x="608736" y="2103696"/>
            <a:ext cx="114819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9"/>
          <a:stretch>
            <a:fillRect/>
          </a:stretch>
        </p:blipFill>
        <p:spPr>
          <a:xfrm>
            <a:off x="3614511" y="1019953"/>
            <a:ext cx="826620" cy="826620"/>
          </a:xfrm>
          <a:prstGeom prst="rect">
            <a:avLst/>
          </a:prstGeom>
        </p:spPr>
      </p:pic>
      <p:pic>
        <p:nvPicPr>
          <p:cNvPr id="4" name="Picture 3"/>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 b="100000" l="0" r="89773">
                        <a14:foregroundMark x1="65909" y1="47667" x2="65909" y2="47667"/>
                        <a14:foregroundMark x1="65530" y1="43667" x2="65530" y2="43667"/>
                        <a14:foregroundMark x1="67045" y1="39000" x2="67045" y2="39000"/>
                      </a14:backgroundRemoval>
                    </a14:imgEffect>
                  </a14:imgLayer>
                </a14:imgProps>
              </a:ext>
            </a:extLst>
          </a:blip>
          <a:srcRect r="12898"/>
          <a:stretch/>
        </p:blipFill>
        <p:spPr>
          <a:xfrm>
            <a:off x="3749285" y="2815068"/>
            <a:ext cx="615427" cy="802906"/>
          </a:xfrm>
          <a:prstGeom prst="rect">
            <a:avLst/>
          </a:prstGeom>
        </p:spPr>
      </p:pic>
      <p:sp>
        <p:nvSpPr>
          <p:cNvPr id="32" name="Flowchart: Document 7"/>
          <p:cNvSpPr/>
          <p:nvPr/>
        </p:nvSpPr>
        <p:spPr>
          <a:xfrm>
            <a:off x="1360612" y="1120797"/>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Suspicious Activity Report</a:t>
            </a:r>
            <a:endParaRPr lang="en-US" sz="1400" dirty="0">
              <a:solidFill>
                <a:schemeClr val="tx1"/>
              </a:solidFill>
            </a:endParaRPr>
          </a:p>
        </p:txBody>
      </p:sp>
      <p:pic>
        <p:nvPicPr>
          <p:cNvPr id="3" name="Picture 2"/>
          <p:cNvPicPr>
            <a:picLocks noChangeAspect="1"/>
          </p:cNvPicPr>
          <p:nvPr/>
        </p:nvPicPr>
        <p:blipFill>
          <a:blip r:embed="rId12">
            <a:extLst>
              <a:ext uri="{BEBA8EAE-BF5A-486C-A8C5-ECC9F3942E4B}">
                <a14:imgProps xmlns:a14="http://schemas.microsoft.com/office/drawing/2010/main">
                  <a14:imgLayer r:embed="rId13">
                    <a14:imgEffect>
                      <a14:backgroundRemoval t="5894" b="100000" l="7450" r="91550"/>
                    </a14:imgEffect>
                  </a14:imgLayer>
                </a14:imgProps>
              </a:ext>
            </a:extLst>
          </a:blip>
          <a:stretch>
            <a:fillRect/>
          </a:stretch>
        </p:blipFill>
        <p:spPr>
          <a:xfrm>
            <a:off x="221704" y="866204"/>
            <a:ext cx="1523782" cy="1202264"/>
          </a:xfrm>
          <a:prstGeom prst="rect">
            <a:avLst/>
          </a:prstGeom>
        </p:spPr>
      </p:pic>
    </p:spTree>
    <p:extLst>
      <p:ext uri="{BB962C8B-B14F-4D97-AF65-F5344CB8AC3E}">
        <p14:creationId xmlns:p14="http://schemas.microsoft.com/office/powerpoint/2010/main" val="7959850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 </a:t>
            </a:r>
            <a:r>
              <a:rPr lang="en-US" dirty="0" err="1"/>
              <a:t>Snowmageddon</a:t>
            </a:r>
            <a:endParaRPr lang="en-US" dirty="0"/>
          </a:p>
        </p:txBody>
      </p:sp>
      <p:sp>
        <p:nvSpPr>
          <p:cNvPr id="3" name="TextBox 2"/>
          <p:cNvSpPr txBox="1"/>
          <p:nvPr/>
        </p:nvSpPr>
        <p:spPr>
          <a:xfrm>
            <a:off x="551328" y="3352800"/>
            <a:ext cx="8077199" cy="2308324"/>
          </a:xfrm>
          <a:prstGeom prst="rect">
            <a:avLst/>
          </a:prstGeom>
          <a:noFill/>
        </p:spPr>
        <p:txBody>
          <a:bodyPr wrap="square" rtlCol="0">
            <a:spAutoFit/>
          </a:bodyPr>
          <a:lstStyle/>
          <a:p>
            <a:r>
              <a:rPr lang="en-US" dirty="0"/>
              <a:t>In January 2015 Massachusetts faced the Hazard of major winter storms across the region. Potential Harm from blizzards and winter storms includes negative economic impact, limited road accessibility, restricted emergency management, non-availability of utility, property damage, personal injury and death, and </a:t>
            </a:r>
            <a:r>
              <a:rPr lang="en-US" dirty="0" smtClean="0"/>
              <a:t>more.  </a:t>
            </a:r>
          </a:p>
          <a:p>
            <a:endParaRPr lang="en-US" dirty="0"/>
          </a:p>
          <a:p>
            <a:r>
              <a:rPr lang="en-US" dirty="0" smtClean="0"/>
              <a:t>The </a:t>
            </a:r>
            <a:r>
              <a:rPr lang="en-US" dirty="0"/>
              <a:t>onset of a winter storm or blizzard </a:t>
            </a:r>
            <a:r>
              <a:rPr lang="en-US" dirty="0" smtClean="0"/>
              <a:t>was </a:t>
            </a:r>
            <a:r>
              <a:rPr lang="en-US" dirty="0"/>
              <a:t>predicted by the National Weather Service (NWS). </a:t>
            </a:r>
          </a:p>
        </p:txBody>
      </p:sp>
      <p:pic>
        <p:nvPicPr>
          <p:cNvPr id="1026" name="Picture 2" descr="http://d2vo5twcnd9mdi.cloudfront.net/uploads_f9d0588e-d1a2-4ea9-a971-bae1a3f86922-Snomageddon-Bann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491"/>
            <a:ext cx="8001000" cy="313192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lang="en-US" smtClean="0"/>
              <a:t>OMG Threat &amp; Risk for STIDS 2015</a:t>
            </a:r>
            <a:endParaRPr lang="en-US"/>
          </a:p>
        </p:txBody>
      </p:sp>
      <p:sp>
        <p:nvSpPr>
          <p:cNvPr id="5" name="Slide Number Placeholder 4"/>
          <p:cNvSpPr>
            <a:spLocks noGrp="1"/>
          </p:cNvSpPr>
          <p:nvPr>
            <p:ph type="sldNum" sz="quarter" idx="11"/>
          </p:nvPr>
        </p:nvSpPr>
        <p:spPr/>
        <p:txBody>
          <a:bodyPr/>
          <a:lstStyle/>
          <a:p>
            <a:fld id="{C5349D12-3EF0-44B0-8484-0F10BE0E01DA}" type="slidenum">
              <a:rPr lang="en-US" smtClean="0"/>
              <a:t>19</a:t>
            </a:fld>
            <a:endParaRPr lang="en-US"/>
          </a:p>
        </p:txBody>
      </p:sp>
      <p:sp>
        <p:nvSpPr>
          <p:cNvPr id="6" name="Date Placeholder 5"/>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4772004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2426" y="1463040"/>
            <a:ext cx="7038974" cy="4724400"/>
          </a:xfrm>
        </p:spPr>
        <p:txBody>
          <a:bodyPr>
            <a:normAutofit/>
          </a:bodyPr>
          <a:lstStyle/>
          <a:p>
            <a:r>
              <a:rPr lang="en-US" dirty="0"/>
              <a:t>Specification Document (PDF): </a:t>
            </a:r>
            <a:r>
              <a:rPr lang="en-US" b="1" dirty="0">
                <a:hlinkClick r:id="rId2"/>
              </a:rPr>
              <a:t>http://</a:t>
            </a:r>
            <a:r>
              <a:rPr lang="en-US" b="1" dirty="0" smtClean="0">
                <a:hlinkClick r:id="rId2"/>
              </a:rPr>
              <a:t>tinyurl.com/qdfl6jl</a:t>
            </a:r>
            <a:endParaRPr lang="en-US" b="1" dirty="0" smtClean="0"/>
          </a:p>
          <a:p>
            <a:pPr lvl="0"/>
            <a:r>
              <a:rPr lang="en-US" u="sng" dirty="0" smtClean="0">
                <a:hlinkClick r:id="rId3"/>
              </a:rPr>
              <a:t>http</a:t>
            </a:r>
            <a:r>
              <a:rPr lang="en-US" u="sng" dirty="0">
                <a:hlinkClick r:id="rId3"/>
              </a:rPr>
              <a:t>://www.threatrisk.org/spec/RevisedSubmission/Revised%20Operational%20Threat%20Risk%20Submission.pdf</a:t>
            </a:r>
            <a:endParaRPr lang="en-US" dirty="0"/>
          </a:p>
          <a:p>
            <a:pPr lvl="0"/>
            <a:r>
              <a:rPr lang="en-US" dirty="0"/>
              <a:t>Specification Document (.DOC): </a:t>
            </a:r>
            <a:r>
              <a:rPr lang="en-US" dirty="0">
                <a:hlinkClick r:id="rId4"/>
              </a:rPr>
              <a:t>http://</a:t>
            </a:r>
            <a:r>
              <a:rPr lang="en-US" dirty="0" smtClean="0">
                <a:hlinkClick r:id="rId4"/>
              </a:rPr>
              <a:t>tinyurl.com/p6ykkrm</a:t>
            </a:r>
            <a:endParaRPr lang="en-US" dirty="0" smtClean="0"/>
          </a:p>
          <a:p>
            <a:pPr lvl="0"/>
            <a:r>
              <a:rPr lang="en-US" u="sng" dirty="0" smtClean="0">
                <a:hlinkClick r:id="rId5"/>
              </a:rPr>
              <a:t>http</a:t>
            </a:r>
            <a:r>
              <a:rPr lang="en-US" u="sng" dirty="0">
                <a:hlinkClick r:id="rId5"/>
              </a:rPr>
              <a:t>://www.threatrisk.org/spec/RevisedSubmission/Revised%20Operational%20Threat%20Risk%20Submission.doc</a:t>
            </a:r>
            <a:endParaRPr lang="en-US" dirty="0"/>
          </a:p>
          <a:p>
            <a:pPr lvl="0"/>
            <a:r>
              <a:rPr lang="en-US" dirty="0"/>
              <a:t>Specification .ZIP with all models: </a:t>
            </a:r>
            <a:r>
              <a:rPr lang="en-US" dirty="0">
                <a:hlinkClick r:id="rId6"/>
              </a:rPr>
              <a:t>http://</a:t>
            </a:r>
            <a:r>
              <a:rPr lang="en-US" dirty="0" smtClean="0">
                <a:hlinkClick r:id="rId6"/>
              </a:rPr>
              <a:t>tinyurl.com/o2vkkss</a:t>
            </a:r>
            <a:endParaRPr lang="en-US" dirty="0" smtClean="0"/>
          </a:p>
          <a:p>
            <a:pPr lvl="0"/>
            <a:r>
              <a:rPr lang="en-US" u="sng" dirty="0" smtClean="0">
                <a:hlinkClick r:id="rId7"/>
              </a:rPr>
              <a:t>http</a:t>
            </a:r>
            <a:r>
              <a:rPr lang="en-US" u="sng" dirty="0">
                <a:hlinkClick r:id="rId7"/>
              </a:rPr>
              <a:t>://www.threatrisk.org/spec/RevisedSubmission/Revised%20threat-risk%20Submission%20machine%20readable%20files.zip</a:t>
            </a:r>
            <a:endParaRPr lang="en-US" dirty="0"/>
          </a:p>
          <a:p>
            <a:pPr lvl="0"/>
            <a:r>
              <a:rPr lang="en-US" dirty="0" smtClean="0"/>
              <a:t>Web view </a:t>
            </a:r>
            <a:r>
              <a:rPr lang="en-US" dirty="0"/>
              <a:t>of models: </a:t>
            </a:r>
            <a:r>
              <a:rPr lang="en-US" dirty="0">
                <a:hlinkClick r:id="rId8"/>
              </a:rPr>
              <a:t>http://</a:t>
            </a:r>
            <a:r>
              <a:rPr lang="en-US" dirty="0" smtClean="0">
                <a:hlinkClick r:id="rId8"/>
              </a:rPr>
              <a:t>tinyurl.com/q29clvk</a:t>
            </a:r>
            <a:endParaRPr lang="en-US" dirty="0" smtClean="0"/>
          </a:p>
          <a:p>
            <a:pPr lvl="0"/>
            <a:r>
              <a:rPr lang="en-US" dirty="0" smtClean="0">
                <a:hlinkClick r:id="rId9"/>
              </a:rPr>
              <a:t>http</a:t>
            </a:r>
            <a:r>
              <a:rPr lang="en-US" dirty="0">
                <a:hlinkClick r:id="rId9"/>
              </a:rPr>
              <a:t>://</a:t>
            </a:r>
            <a:r>
              <a:rPr lang="en-US" dirty="0" smtClean="0">
                <a:hlinkClick r:id="rId9"/>
              </a:rPr>
              <a:t>www.threatrisk.org/spec/Threat%20Risk%20Model.html</a:t>
            </a:r>
            <a:endParaRPr lang="en-US" dirty="0" smtClean="0"/>
          </a:p>
          <a:p>
            <a:pPr lvl="0"/>
            <a:r>
              <a:rPr lang="en-US" dirty="0" smtClean="0"/>
              <a:t>Community </a:t>
            </a:r>
            <a:r>
              <a:rPr lang="en-US" dirty="0"/>
              <a:t>portal: </a:t>
            </a:r>
            <a:r>
              <a:rPr lang="en-US" u="sng" dirty="0">
                <a:hlinkClick r:id="rId10"/>
              </a:rPr>
              <a:t>http://</a:t>
            </a:r>
            <a:r>
              <a:rPr lang="en-US" u="sng" dirty="0" smtClean="0">
                <a:hlinkClick r:id="rId10"/>
              </a:rPr>
              <a:t>threatrisk.org/</a:t>
            </a:r>
            <a:endParaRPr lang="en-US" dirty="0"/>
          </a:p>
          <a:p>
            <a:endParaRPr lang="en-US" dirty="0"/>
          </a:p>
        </p:txBody>
      </p:sp>
      <p:sp>
        <p:nvSpPr>
          <p:cNvPr id="6" name="Title 5"/>
          <p:cNvSpPr>
            <a:spLocks noGrp="1"/>
          </p:cNvSpPr>
          <p:nvPr>
            <p:ph type="title"/>
          </p:nvPr>
        </p:nvSpPr>
        <p:spPr/>
        <p:txBody>
          <a:bodyPr/>
          <a:lstStyle/>
          <a:p>
            <a:r>
              <a:rPr lang="en-US" dirty="0" smtClean="0"/>
              <a:t>Draft specification artifacts</a:t>
            </a:r>
            <a:endParaRPr lang="en-US" dirty="0"/>
          </a:p>
        </p:txBody>
      </p:sp>
      <p:sp>
        <p:nvSpPr>
          <p:cNvPr id="7" name="Rectangle 6"/>
          <p:cNvSpPr/>
          <p:nvPr/>
        </p:nvSpPr>
        <p:spPr>
          <a:xfrm rot="19046753">
            <a:off x="5306588" y="4877676"/>
            <a:ext cx="4761251" cy="646331"/>
          </a:xfrm>
          <a:prstGeom prst="rect">
            <a:avLst/>
          </a:prstGeom>
          <a:noFill/>
        </p:spPr>
        <p:txBody>
          <a:bodyPr wrap="square" lIns="91440" tIns="45720" rIns="91440" bIns="45720">
            <a:spAutoFit/>
          </a:bodyPr>
          <a:lstStyle/>
          <a:p>
            <a:pPr algn="ctr"/>
            <a:r>
              <a:rPr lang="en-US" sz="3600" b="1" cap="none" spc="0"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Download Now</a:t>
            </a:r>
            <a:endParaRPr lang="en-US" sz="3600" b="1" cap="none" spc="0"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
        <p:nvSpPr>
          <p:cNvPr id="8" name="Footer Placeholder 7"/>
          <p:cNvSpPr>
            <a:spLocks noGrp="1"/>
          </p:cNvSpPr>
          <p:nvPr>
            <p:ph type="ftr" sz="quarter" idx="16"/>
          </p:nvPr>
        </p:nvSpPr>
        <p:spPr/>
        <p:txBody>
          <a:bodyPr/>
          <a:lstStyle/>
          <a:p>
            <a:r>
              <a:rPr lang="en-US" smtClean="0"/>
              <a:t>OMG Threat &amp; Risk for STIDS 2015</a:t>
            </a:r>
            <a:endParaRPr lang="en-US"/>
          </a:p>
        </p:txBody>
      </p:sp>
      <p:sp>
        <p:nvSpPr>
          <p:cNvPr id="9" name="Slide Number Placeholder 8"/>
          <p:cNvSpPr>
            <a:spLocks noGrp="1"/>
          </p:cNvSpPr>
          <p:nvPr>
            <p:ph type="sldNum" sz="quarter" idx="15"/>
          </p:nvPr>
        </p:nvSpPr>
        <p:spPr/>
        <p:txBody>
          <a:bodyPr/>
          <a:lstStyle/>
          <a:p>
            <a:fld id="{C5349D12-3EF0-44B0-8484-0F10BE0E01DA}" type="slidenum">
              <a:rPr lang="en-US" smtClean="0"/>
              <a:t>2</a:t>
            </a:fld>
            <a:endParaRPr lang="en-US"/>
          </a:p>
        </p:txBody>
      </p:sp>
      <p:sp>
        <p:nvSpPr>
          <p:cNvPr id="10" name="Date Placeholder 9"/>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37243969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734" y="3945118"/>
            <a:ext cx="5560449" cy="1312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smtClean="0"/>
              <a:t>Example of structuring risk information</a:t>
            </a:r>
            <a:endParaRPr lang="en-US" dirty="0"/>
          </a:p>
        </p:txBody>
      </p:sp>
      <p:sp>
        <p:nvSpPr>
          <p:cNvPr id="4" name="TextBox 3"/>
          <p:cNvSpPr txBox="1"/>
          <p:nvPr/>
        </p:nvSpPr>
        <p:spPr>
          <a:xfrm>
            <a:off x="1676400" y="1308315"/>
            <a:ext cx="5562599" cy="923330"/>
          </a:xfrm>
          <a:prstGeom prst="rect">
            <a:avLst/>
          </a:prstGeom>
          <a:noFill/>
        </p:spPr>
        <p:txBody>
          <a:bodyPr wrap="square" rtlCol="0">
            <a:spAutoFit/>
          </a:bodyPr>
          <a:lstStyle/>
          <a:p>
            <a:r>
              <a:rPr lang="en-US" dirty="0"/>
              <a:t>In January 2015 Massachusetts faced the Hazard of major winter storms across the region.</a:t>
            </a:r>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572" y="2667000"/>
            <a:ext cx="3676650"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own Arrow 4"/>
          <p:cNvSpPr/>
          <p:nvPr/>
        </p:nvSpPr>
        <p:spPr>
          <a:xfrm>
            <a:off x="2741371" y="1981200"/>
            <a:ext cx="3009900" cy="8361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 formalized as</a:t>
            </a:r>
            <a:endParaRPr lang="en-US" dirty="0"/>
          </a:p>
        </p:txBody>
      </p:sp>
      <p:sp>
        <p:nvSpPr>
          <p:cNvPr id="8" name="Down Arrow 7"/>
          <p:cNvSpPr/>
          <p:nvPr/>
        </p:nvSpPr>
        <p:spPr>
          <a:xfrm>
            <a:off x="2784119" y="3448050"/>
            <a:ext cx="3009900" cy="6647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 defined by</a:t>
            </a:r>
            <a:endParaRPr lang="en-US" dirty="0"/>
          </a:p>
        </p:txBody>
      </p:sp>
      <p:sp>
        <p:nvSpPr>
          <p:cNvPr id="6" name="Rounded Rectangular Callout 5"/>
          <p:cNvSpPr/>
          <p:nvPr/>
        </p:nvSpPr>
        <p:spPr>
          <a:xfrm>
            <a:off x="125171" y="3965947"/>
            <a:ext cx="2616200" cy="1066800"/>
          </a:xfrm>
          <a:prstGeom prst="wedgeRoundRectCallout">
            <a:avLst>
              <a:gd name="adj1" fmla="val 36687"/>
              <a:gd name="adj2" fmla="val 107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 data syntax and vocabulary</a:t>
            </a:r>
            <a:endParaRPr lang="en-US" sz="1600" dirty="0"/>
          </a:p>
        </p:txBody>
      </p:sp>
      <p:sp>
        <p:nvSpPr>
          <p:cNvPr id="9" name="Flowchart: Document 8"/>
          <p:cNvSpPr/>
          <p:nvPr/>
        </p:nvSpPr>
        <p:spPr>
          <a:xfrm>
            <a:off x="1676400" y="5562600"/>
            <a:ext cx="5799317" cy="607557"/>
          </a:xfrm>
          <a:prstGeom prst="flowChartDocumen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&lt;</a:t>
            </a:r>
            <a:r>
              <a:rPr lang="en-US" sz="1400" dirty="0" err="1"/>
              <a:t>drn:PotentialDanger</a:t>
            </a:r>
            <a:r>
              <a:rPr lang="en-US" sz="1400" dirty="0"/>
              <a:t>&gt;Major winter storms&lt;/</a:t>
            </a:r>
            <a:r>
              <a:rPr lang="en-US" sz="1400" dirty="0" err="1"/>
              <a:t>drn:PotentialDanger</a:t>
            </a:r>
            <a:r>
              <a:rPr lang="en-US" sz="1400" dirty="0"/>
              <a:t>&gt;</a:t>
            </a:r>
          </a:p>
        </p:txBody>
      </p:sp>
      <p:sp>
        <p:nvSpPr>
          <p:cNvPr id="13" name="Down Arrow 12"/>
          <p:cNvSpPr/>
          <p:nvPr/>
        </p:nvSpPr>
        <p:spPr>
          <a:xfrm>
            <a:off x="2784119" y="4648200"/>
            <a:ext cx="3009900" cy="8361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Maps To</a:t>
            </a:r>
            <a:endParaRPr lang="en-US" dirty="0"/>
          </a:p>
        </p:txBody>
      </p:sp>
      <p:sp>
        <p:nvSpPr>
          <p:cNvPr id="3" name="Footer Placeholder 2"/>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20</a:t>
            </a:fld>
            <a:endParaRPr lang="en-US"/>
          </a:p>
        </p:txBody>
      </p:sp>
      <p:sp>
        <p:nvSpPr>
          <p:cNvPr id="10" name="Date Placeholder 9"/>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2111980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Potential Storm? Who said this?</a:t>
            </a:r>
            <a:endParaRPr lang="en-US" dirty="0"/>
          </a:p>
        </p:txBody>
      </p:sp>
      <p:pic>
        <p:nvPicPr>
          <p:cNvPr id="3" name="Picture -410558100.jpg" descr="-410558100.jpg"/>
          <p:cNvPicPr preferRelativeResize="0">
            <a:picLocks/>
          </p:cNvPicPr>
          <p:nvPr/>
        </p:nvPicPr>
        <p:blipFill>
          <a:blip r:embed="rId2" cstate="print"/>
          <a:stretch>
            <a:fillRect/>
          </a:stretch>
        </p:blipFill>
        <p:spPr>
          <a:xfrm>
            <a:off x="1143000" y="1219200"/>
            <a:ext cx="6934200" cy="5181600"/>
          </a:xfrm>
          <a:prstGeom prst="rect">
            <a:avLst/>
          </a:prstGeom>
        </p:spPr>
      </p:pic>
      <p:sp>
        <p:nvSpPr>
          <p:cNvPr id="4" name="Footer Placeholder 3"/>
          <p:cNvSpPr>
            <a:spLocks noGrp="1"/>
          </p:cNvSpPr>
          <p:nvPr>
            <p:ph type="ftr" sz="quarter" idx="12"/>
          </p:nvPr>
        </p:nvSpPr>
        <p:spPr/>
        <p:txBody>
          <a:bodyPr/>
          <a:lstStyle/>
          <a:p>
            <a:r>
              <a:rPr lang="en-US" smtClean="0"/>
              <a:t>OMG Threat &amp; Risk for STIDS 2015</a:t>
            </a:r>
            <a:endParaRPr lang="en-US"/>
          </a:p>
        </p:txBody>
      </p:sp>
      <p:sp>
        <p:nvSpPr>
          <p:cNvPr id="5" name="Slide Number Placeholder 4"/>
          <p:cNvSpPr>
            <a:spLocks noGrp="1"/>
          </p:cNvSpPr>
          <p:nvPr>
            <p:ph type="sldNum" sz="quarter" idx="11"/>
          </p:nvPr>
        </p:nvSpPr>
        <p:spPr/>
        <p:txBody>
          <a:bodyPr/>
          <a:lstStyle/>
          <a:p>
            <a:fld id="{C5349D12-3EF0-44B0-8484-0F10BE0E01DA}" type="slidenum">
              <a:rPr lang="en-US" smtClean="0"/>
              <a:t>21</a:t>
            </a:fld>
            <a:endParaRPr lang="en-US"/>
          </a:p>
        </p:txBody>
      </p:sp>
      <p:sp>
        <p:nvSpPr>
          <p:cNvPr id="6" name="Date Placeholder 5"/>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9030176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Precepts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The purpose/organizational/technology specific schema will not (should not) go away</a:t>
            </a:r>
          </a:p>
          <a:p>
            <a:r>
              <a:rPr lang="en-US" dirty="0" smtClean="0"/>
              <a:t>A “one size fits all” solution will not work</a:t>
            </a:r>
          </a:p>
          <a:p>
            <a:pPr lvl="1"/>
            <a:r>
              <a:rPr lang="en-US" dirty="0" smtClean="0"/>
              <a:t>There will be no one technology</a:t>
            </a:r>
          </a:p>
          <a:p>
            <a:pPr lvl="1"/>
            <a:r>
              <a:rPr lang="en-US" dirty="0" smtClean="0"/>
              <a:t>There will be no one terminology or language</a:t>
            </a:r>
          </a:p>
          <a:p>
            <a:pPr lvl="1"/>
            <a:r>
              <a:rPr lang="en-US" dirty="0" smtClean="0"/>
              <a:t>There will be no one data structure for threats and risks</a:t>
            </a:r>
          </a:p>
          <a:p>
            <a:r>
              <a:rPr lang="en-US" dirty="0" smtClean="0"/>
              <a:t>Our focus is </a:t>
            </a:r>
            <a:r>
              <a:rPr lang="en-US" u="sng" dirty="0" smtClean="0"/>
              <a:t>federation</a:t>
            </a:r>
          </a:p>
          <a:p>
            <a:pPr lvl="1"/>
            <a:r>
              <a:rPr lang="en-US" dirty="0" smtClean="0"/>
              <a:t>Understanding the concepts behind the schema</a:t>
            </a:r>
          </a:p>
          <a:p>
            <a:pPr lvl="1"/>
            <a:r>
              <a:rPr lang="en-US" dirty="0" smtClean="0"/>
              <a:t>Mapping them to/through a common conceptual model</a:t>
            </a:r>
          </a:p>
          <a:p>
            <a:pPr lvl="1"/>
            <a:r>
              <a:rPr lang="en-US" dirty="0" smtClean="0"/>
              <a:t>Enabling interoperability by bridging between the specific schema</a:t>
            </a:r>
          </a:p>
          <a:p>
            <a:pPr lvl="1"/>
            <a:r>
              <a:rPr lang="en-US" dirty="0" smtClean="0"/>
              <a:t>Supporting integration and coordination of mitigation and response capabilities</a:t>
            </a:r>
            <a:endParaRPr lang="en-US" dirty="0"/>
          </a:p>
        </p:txBody>
      </p:sp>
    </p:spTree>
    <p:extLst>
      <p:ext uri="{BB962C8B-B14F-4D97-AF65-F5344CB8AC3E}">
        <p14:creationId xmlns:p14="http://schemas.microsoft.com/office/powerpoint/2010/main" val="24595665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125"/>
            <a:ext cx="8016240" cy="951569"/>
          </a:xfrm>
        </p:spPr>
        <p:txBody>
          <a:bodyPr>
            <a:normAutofit fontScale="90000"/>
          </a:bodyPr>
          <a:lstStyle/>
          <a:p>
            <a:r>
              <a:rPr lang="en-US" dirty="0" smtClean="0"/>
              <a:t>Core Concept: Comprehending Planned and Unplanned Threats</a:t>
            </a:r>
            <a:endParaRPr lang="en-US" dirty="0"/>
          </a:p>
        </p:txBody>
      </p:sp>
      <p:sp>
        <p:nvSpPr>
          <p:cNvPr id="3" name="Content Placeholder 2"/>
          <p:cNvSpPr>
            <a:spLocks noGrp="1"/>
          </p:cNvSpPr>
          <p:nvPr>
            <p:ph sz="half" idx="1"/>
          </p:nvPr>
        </p:nvSpPr>
        <p:spPr/>
        <p:txBody>
          <a:bodyPr>
            <a:normAutofit/>
          </a:bodyPr>
          <a:lstStyle/>
          <a:p>
            <a:r>
              <a:rPr lang="en-US" dirty="0" smtClean="0"/>
              <a:t>“All hazards” include man-made and natural disasters/system failures</a:t>
            </a:r>
          </a:p>
          <a:p>
            <a:pPr lvl="1"/>
            <a:r>
              <a:rPr lang="en-US" dirty="0" smtClean="0"/>
              <a:t>There is not always an actor involved (e.g. hurricane, system malfunction)</a:t>
            </a:r>
          </a:p>
          <a:p>
            <a:r>
              <a:rPr lang="en-US" dirty="0" smtClean="0"/>
              <a:t>Intentional threat actors are not the only source of threats</a:t>
            </a:r>
          </a:p>
          <a:p>
            <a:pPr lvl="1"/>
            <a:r>
              <a:rPr lang="en-US" dirty="0" smtClean="0"/>
              <a:t>Non-malicious actors may constitute significant threat (e.g. spear-phishing victim, power plant operator)</a:t>
            </a:r>
          </a:p>
          <a:p>
            <a:pPr lvl="1"/>
            <a:r>
              <a:rPr lang="en-US" dirty="0" smtClean="0"/>
              <a:t>Defenders (e.g. system admins, law enforcement, medical staff) are also actors with defensive plans</a:t>
            </a:r>
          </a:p>
          <a:p>
            <a:pPr lvl="1"/>
            <a:r>
              <a:rPr lang="en-US" dirty="0" smtClean="0"/>
              <a:t>Victims are actors as well</a:t>
            </a:r>
          </a:p>
        </p:txBody>
      </p:sp>
    </p:spTree>
    <p:extLst>
      <p:ext uri="{BB962C8B-B14F-4D97-AF65-F5344CB8AC3E}">
        <p14:creationId xmlns:p14="http://schemas.microsoft.com/office/powerpoint/2010/main" val="669902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descr="http://media4.picsearch.com/is?Dd9p29yqStp5xNeCYttYqEmOkm-cEo34fAij0YSChfU&amp;height=1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3063" y="2666064"/>
            <a:ext cx="3248025" cy="1819275"/>
          </a:xfrm>
          <a:prstGeom prst="rect">
            <a:avLst/>
          </a:prstGeom>
          <a:noFill/>
          <a:effectLst>
            <a:softEdge rad="1524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4848" y="229314"/>
            <a:ext cx="8016240" cy="951569"/>
          </a:xfrm>
        </p:spPr>
        <p:txBody>
          <a:bodyPr>
            <a:normAutofit fontScale="90000"/>
          </a:bodyPr>
          <a:lstStyle/>
          <a:p>
            <a:r>
              <a:rPr lang="en-US" dirty="0" smtClean="0"/>
              <a:t>Core Concept: Attacker/Defender Symmetry</a:t>
            </a:r>
            <a:endParaRPr lang="en-US" dirty="0"/>
          </a:p>
        </p:txBody>
      </p:sp>
      <p:sp>
        <p:nvSpPr>
          <p:cNvPr id="3" name="Content Placeholder 2"/>
          <p:cNvSpPr>
            <a:spLocks noGrp="1"/>
          </p:cNvSpPr>
          <p:nvPr>
            <p:ph sz="half" idx="1"/>
          </p:nvPr>
        </p:nvSpPr>
        <p:spPr>
          <a:xfrm>
            <a:off x="457200" y="1453931"/>
            <a:ext cx="4300415" cy="4499830"/>
          </a:xfrm>
        </p:spPr>
        <p:txBody>
          <a:bodyPr>
            <a:normAutofit fontScale="85000" lnSpcReduction="20000"/>
          </a:bodyPr>
          <a:lstStyle/>
          <a:p>
            <a:r>
              <a:rPr lang="en-US" dirty="0"/>
              <a:t>Attack perspective:</a:t>
            </a:r>
          </a:p>
          <a:p>
            <a:pPr lvl="1"/>
            <a:r>
              <a:rPr lang="en-US" dirty="0"/>
              <a:t>Defender: Attackers/hazards are threats</a:t>
            </a:r>
          </a:p>
          <a:p>
            <a:pPr lvl="1"/>
            <a:r>
              <a:rPr lang="en-US" dirty="0"/>
              <a:t>Attacker: Targets are opportunities</a:t>
            </a:r>
          </a:p>
          <a:p>
            <a:r>
              <a:rPr lang="en-US" dirty="0"/>
              <a:t>Defense perspective: </a:t>
            </a:r>
          </a:p>
          <a:p>
            <a:pPr lvl="1"/>
            <a:r>
              <a:rPr lang="en-US" dirty="0"/>
              <a:t>Attacker: Successful defense is a threat to the intentions/objectives</a:t>
            </a:r>
          </a:p>
          <a:p>
            <a:pPr lvl="1"/>
            <a:r>
              <a:rPr lang="en-US" dirty="0"/>
              <a:t>Defender: Maintaining effective defensive posture is an opportunity</a:t>
            </a:r>
          </a:p>
          <a:p>
            <a:r>
              <a:rPr lang="en-US" dirty="0"/>
              <a:t>Threat vs. Opportunity is in the eye of the </a:t>
            </a:r>
            <a:r>
              <a:rPr lang="en-US" dirty="0" smtClean="0"/>
              <a:t>emoticon – </a:t>
            </a:r>
            <a:r>
              <a:rPr lang="en-US" dirty="0"/>
              <a:t>it is not </a:t>
            </a:r>
            <a:r>
              <a:rPr lang="en-US" dirty="0" smtClean="0"/>
              <a:t>sufficient </a:t>
            </a:r>
            <a:r>
              <a:rPr lang="en-US" dirty="0"/>
              <a:t>to create static classifications</a:t>
            </a:r>
          </a:p>
          <a:p>
            <a:endParaRPr lang="en-US" sz="2000" dirty="0"/>
          </a:p>
        </p:txBody>
      </p:sp>
      <p:sp>
        <p:nvSpPr>
          <p:cNvPr id="5" name="Rounded Rectangle 4"/>
          <p:cNvSpPr/>
          <p:nvPr/>
        </p:nvSpPr>
        <p:spPr>
          <a:xfrm>
            <a:off x="6816479" y="3260244"/>
            <a:ext cx="2110154" cy="630913"/>
          </a:xfrm>
          <a:prstGeom prst="roundRect">
            <a:avLst/>
          </a:prstGeom>
          <a:solidFill>
            <a:schemeClr val="bg1">
              <a:lumMod val="95000"/>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2"/>
                </a:solidFill>
              </a:rPr>
              <a:t>Capability to disrupt the power grid</a:t>
            </a:r>
            <a:endParaRPr lang="en-US" sz="1600" dirty="0">
              <a:solidFill>
                <a:schemeClr val="tx2"/>
              </a:solidFill>
            </a:endParaRPr>
          </a:p>
        </p:txBody>
      </p:sp>
      <p:sp>
        <p:nvSpPr>
          <p:cNvPr id="6" name="Oval Callout 5"/>
          <p:cNvSpPr/>
          <p:nvPr/>
        </p:nvSpPr>
        <p:spPr>
          <a:xfrm>
            <a:off x="6816479" y="2303774"/>
            <a:ext cx="1867902" cy="637907"/>
          </a:xfrm>
          <a:prstGeom prst="wedgeEllipseCallout">
            <a:avLst>
              <a:gd name="adj1" fmla="val -73728"/>
              <a:gd name="adj2" fmla="val -118503"/>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Opportunity!</a:t>
            </a:r>
            <a:endParaRPr lang="en-US" sz="1600" dirty="0"/>
          </a:p>
        </p:txBody>
      </p:sp>
      <p:sp>
        <p:nvSpPr>
          <p:cNvPr id="10" name="Oval Callout 9"/>
          <p:cNvSpPr/>
          <p:nvPr/>
        </p:nvSpPr>
        <p:spPr>
          <a:xfrm>
            <a:off x="5327140" y="4285103"/>
            <a:ext cx="1361527" cy="754258"/>
          </a:xfrm>
          <a:prstGeom prst="wedgeEllipseCallout">
            <a:avLst>
              <a:gd name="adj1" fmla="val 101851"/>
              <a:gd name="adj2" fmla="val 35509"/>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Threat!</a:t>
            </a:r>
            <a:endParaRPr lang="en-US" sz="1600" dirty="0"/>
          </a:p>
        </p:txBody>
      </p:sp>
      <p:pic>
        <p:nvPicPr>
          <p:cNvPr id="13" name="Picture 12"/>
          <p:cNvPicPr>
            <a:picLocks noChangeAspect="1"/>
          </p:cNvPicPr>
          <p:nvPr/>
        </p:nvPicPr>
        <p:blipFill>
          <a:blip r:embed="rId4"/>
          <a:stretch>
            <a:fillRect/>
          </a:stretch>
        </p:blipFill>
        <p:spPr>
          <a:xfrm>
            <a:off x="7155987" y="4493081"/>
            <a:ext cx="1625600" cy="1625600"/>
          </a:xfrm>
          <a:prstGeom prst="rect">
            <a:avLst/>
          </a:prstGeom>
        </p:spPr>
      </p:pic>
      <p:pic>
        <p:nvPicPr>
          <p:cNvPr id="14" name="Picture 13"/>
          <p:cNvPicPr>
            <a:picLocks noChangeAspect="1"/>
          </p:cNvPicPr>
          <p:nvPr/>
        </p:nvPicPr>
        <p:blipFill>
          <a:blip r:embed="rId5"/>
          <a:stretch>
            <a:fillRect/>
          </a:stretch>
        </p:blipFill>
        <p:spPr>
          <a:xfrm>
            <a:off x="4757615" y="1040464"/>
            <a:ext cx="1625600" cy="1625600"/>
          </a:xfrm>
          <a:prstGeom prst="rect">
            <a:avLst/>
          </a:prstGeom>
        </p:spPr>
      </p:pic>
    </p:spTree>
    <p:extLst>
      <p:ext uri="{BB962C8B-B14F-4D97-AF65-F5344CB8AC3E}">
        <p14:creationId xmlns:p14="http://schemas.microsoft.com/office/powerpoint/2010/main" val="25872977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4" name="Title 3"/>
          <p:cNvSpPr>
            <a:spLocks noGrp="1"/>
          </p:cNvSpPr>
          <p:nvPr>
            <p:ph type="title"/>
          </p:nvPr>
        </p:nvSpPr>
        <p:spPr/>
        <p:txBody>
          <a:bodyPr/>
          <a:lstStyle/>
          <a:p>
            <a:r>
              <a:rPr lang="en-US" dirty="0" smtClean="0"/>
              <a:t>Understanding the models</a:t>
            </a:r>
            <a:endParaRPr lang="en-US" dirty="0"/>
          </a:p>
        </p:txBody>
      </p:sp>
      <p:sp>
        <p:nvSpPr>
          <p:cNvPr id="2" name="Footer Placeholder 1"/>
          <p:cNvSpPr>
            <a:spLocks noGrp="1"/>
          </p:cNvSpPr>
          <p:nvPr>
            <p:ph type="ftr" sz="quarter" idx="12"/>
          </p:nvPr>
        </p:nvSpPr>
        <p:spPr/>
        <p:txBody>
          <a:bodyPr/>
          <a:lstStyle/>
          <a:p>
            <a:r>
              <a:rPr lang="en-US" smtClean="0"/>
              <a:t>OMG Threat &amp; Risk for STIDS 2015</a:t>
            </a:r>
            <a:endParaRPr lang="en-US"/>
          </a:p>
        </p:txBody>
      </p:sp>
      <p:sp>
        <p:nvSpPr>
          <p:cNvPr id="3" name="Slide Number Placeholder 2"/>
          <p:cNvSpPr>
            <a:spLocks noGrp="1"/>
          </p:cNvSpPr>
          <p:nvPr>
            <p:ph type="sldNum" sz="quarter" idx="11"/>
          </p:nvPr>
        </p:nvSpPr>
        <p:spPr/>
        <p:txBody>
          <a:bodyPr/>
          <a:lstStyle/>
          <a:p>
            <a:fld id="{C5349D12-3EF0-44B0-8484-0F10BE0E01DA}" type="slidenum">
              <a:rPr lang="en-US" smtClean="0"/>
              <a:t>25</a:t>
            </a:fld>
            <a:endParaRPr lang="en-US"/>
          </a:p>
        </p:txBody>
      </p:sp>
      <p:sp>
        <p:nvSpPr>
          <p:cNvPr id="6" name="Date Placeholder 5"/>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4059851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p:txBody>
          <a:bodyPr>
            <a:normAutofit lnSpcReduction="10000"/>
          </a:bodyPr>
          <a:lstStyle/>
          <a:p>
            <a:r>
              <a:rPr lang="en-US" dirty="0" smtClean="0">
                <a:solidFill>
                  <a:srgbClr val="C00000"/>
                </a:solidFill>
              </a:rPr>
              <a:t>Conceptual models</a:t>
            </a:r>
          </a:p>
          <a:p>
            <a:pPr marL="285750" indent="-285750">
              <a:buFont typeface="Arial" panose="020B0604020202020204" pitchFamily="34" charset="0"/>
              <a:buChar char="•"/>
            </a:pPr>
            <a:r>
              <a:rPr lang="en-US" dirty="0" smtClean="0"/>
              <a:t>Defines the terms and concepts of the threat &amp; risk domain as a semantic model. Conceptual models can also be transformed to ontologies.</a:t>
            </a:r>
          </a:p>
          <a:p>
            <a:r>
              <a:rPr lang="en-US" dirty="0" smtClean="0">
                <a:solidFill>
                  <a:srgbClr val="C00000"/>
                </a:solidFill>
              </a:rPr>
              <a:t>Data models</a:t>
            </a:r>
          </a:p>
          <a:p>
            <a:pPr marL="285750" indent="-285750">
              <a:buFont typeface="Arial" panose="020B0604020202020204" pitchFamily="34" charset="0"/>
              <a:buChar char="•"/>
            </a:pPr>
            <a:r>
              <a:rPr lang="en-US" dirty="0" smtClean="0"/>
              <a:t>Represents specific logical or physical data schema for a specific purpose – more concrete and structured. </a:t>
            </a:r>
          </a:p>
          <a:p>
            <a:pPr marL="285750" indent="-285750">
              <a:buFont typeface="Arial" panose="020B0604020202020204" pitchFamily="34" charset="0"/>
              <a:buChar char="•"/>
            </a:pPr>
            <a:r>
              <a:rPr lang="en-US" dirty="0" smtClean="0"/>
              <a:t>Data models are a direct representation of some kind of schema, e.g. XML Schema, SQL Schema or RDF Schema.</a:t>
            </a:r>
          </a:p>
          <a:p>
            <a:r>
              <a:rPr lang="en-US" dirty="0" smtClean="0">
                <a:solidFill>
                  <a:srgbClr val="C00000"/>
                </a:solidFill>
              </a:rPr>
              <a:t>Mappings</a:t>
            </a:r>
          </a:p>
          <a:p>
            <a:pPr marL="285750" indent="-285750">
              <a:buFont typeface="Arial" panose="020B0604020202020204" pitchFamily="34" charset="0"/>
              <a:buChar char="•"/>
            </a:pPr>
            <a:r>
              <a:rPr lang="en-US" dirty="0" smtClean="0"/>
              <a:t>Mappings relate a data model to one or more conceptual models to provide for automated transformation and federation of information in these deferent formats. </a:t>
            </a:r>
          </a:p>
          <a:p>
            <a:pPr marL="285750" indent="-285750">
              <a:buFont typeface="Arial" panose="020B0604020202020204" pitchFamily="34" charset="0"/>
              <a:buChar char="•"/>
            </a:pPr>
            <a:r>
              <a:rPr lang="en-US" dirty="0" smtClean="0"/>
              <a:t>The conceptual models become the “pivot point” between multiple data representations of the same and related concepts.</a:t>
            </a:r>
            <a:endParaRPr lang="en-US" dirty="0"/>
          </a:p>
        </p:txBody>
      </p:sp>
      <p:sp>
        <p:nvSpPr>
          <p:cNvPr id="7" name="Title 6"/>
          <p:cNvSpPr>
            <a:spLocks noGrp="1"/>
          </p:cNvSpPr>
          <p:nvPr>
            <p:ph type="title"/>
          </p:nvPr>
        </p:nvSpPr>
        <p:spPr/>
        <p:txBody>
          <a:bodyPr/>
          <a:lstStyle/>
          <a:p>
            <a:r>
              <a:rPr lang="en-US" dirty="0" smtClean="0"/>
              <a:t>Kinds of models</a:t>
            </a:r>
            <a:endParaRPr lang="en-US" dirty="0"/>
          </a:p>
        </p:txBody>
      </p:sp>
      <p:sp>
        <p:nvSpPr>
          <p:cNvPr id="2" name="Footer Placeholder 1"/>
          <p:cNvSpPr>
            <a:spLocks noGrp="1"/>
          </p:cNvSpPr>
          <p:nvPr>
            <p:ph type="ftr" sz="quarter" idx="16"/>
          </p:nvPr>
        </p:nvSpPr>
        <p:spPr/>
        <p:txBody>
          <a:bodyPr/>
          <a:lstStyle/>
          <a:p>
            <a:r>
              <a:rPr lang="en-US" smtClean="0"/>
              <a:t>OMG Threat &amp; Risk for STIDS 2015</a:t>
            </a:r>
            <a:endParaRPr lang="en-US"/>
          </a:p>
        </p:txBody>
      </p:sp>
      <p:sp>
        <p:nvSpPr>
          <p:cNvPr id="6" name="Slide Number Placeholder 5"/>
          <p:cNvSpPr>
            <a:spLocks noGrp="1"/>
          </p:cNvSpPr>
          <p:nvPr>
            <p:ph type="sldNum" sz="quarter" idx="15"/>
          </p:nvPr>
        </p:nvSpPr>
        <p:spPr/>
        <p:txBody>
          <a:bodyPr/>
          <a:lstStyle/>
          <a:p>
            <a:fld id="{C5349D12-3EF0-44B0-8484-0F10BE0E01DA}" type="slidenum">
              <a:rPr lang="en-US" smtClean="0"/>
              <a:t>26</a:t>
            </a:fld>
            <a:endParaRPr lang="en-US"/>
          </a:p>
        </p:txBody>
      </p:sp>
      <p:sp>
        <p:nvSpPr>
          <p:cNvPr id="9" name="Date Placeholder 8"/>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36721915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4294967295"/>
          </p:nvPr>
        </p:nvSpPr>
        <p:spPr>
          <a:xfrm>
            <a:off x="352426" y="1463040"/>
            <a:ext cx="3886200" cy="4709160"/>
          </a:xfrm>
          <a:prstGeom prst="rect">
            <a:avLst/>
          </a:prstGeom>
        </p:spPr>
        <p:txBody>
          <a:bodyPr>
            <a:normAutofit fontScale="85000" lnSpcReduction="20000"/>
          </a:bodyPr>
          <a:lstStyle/>
          <a:p>
            <a:r>
              <a:rPr lang="en-US" dirty="0" smtClean="0"/>
              <a:t>Data representations (Schema &amp; Instances)</a:t>
            </a:r>
          </a:p>
          <a:p>
            <a:pPr marL="285750" indent="-285750">
              <a:buFont typeface="Arial" panose="020B0604020202020204" pitchFamily="34" charset="0"/>
              <a:buChar char="•"/>
            </a:pPr>
            <a:r>
              <a:rPr lang="en-US" dirty="0" smtClean="0"/>
              <a:t>Model data for a purpose using a technology</a:t>
            </a:r>
          </a:p>
          <a:p>
            <a:pPr marL="285750" indent="-285750">
              <a:buFont typeface="Arial" panose="020B0604020202020204" pitchFamily="34" charset="0"/>
              <a:buChar char="•"/>
            </a:pPr>
            <a:r>
              <a:rPr lang="en-US" dirty="0" smtClean="0"/>
              <a:t>“Instances” are data structures (e.g. SQL tables or XML documents) – “facts” about the things in the world from some perspective</a:t>
            </a:r>
          </a:p>
          <a:p>
            <a:r>
              <a:rPr lang="en-US" dirty="0"/>
              <a:t>C</a:t>
            </a:r>
            <a:r>
              <a:rPr lang="en-US" dirty="0" smtClean="0"/>
              <a:t>onceptual Domain Models (CDM)</a:t>
            </a:r>
          </a:p>
          <a:p>
            <a:pPr marL="285750" indent="-285750">
              <a:buFont typeface="Arial" panose="020B0604020202020204" pitchFamily="34" charset="0"/>
              <a:buChar char="•"/>
            </a:pPr>
            <a:r>
              <a:rPr lang="en-US" dirty="0" smtClean="0"/>
              <a:t>A conception of the world by a group of stakeholders – less purpose specific</a:t>
            </a:r>
          </a:p>
          <a:p>
            <a:pPr marL="285750" indent="-285750">
              <a:buFont typeface="Arial" panose="020B0604020202020204" pitchFamily="34" charset="0"/>
              <a:buChar char="•"/>
            </a:pPr>
            <a:r>
              <a:rPr lang="en-US" dirty="0" smtClean="0"/>
              <a:t>“Instances” are things in the world – so can’t be in models</a:t>
            </a:r>
          </a:p>
          <a:p>
            <a:r>
              <a:rPr lang="en-US" dirty="0" smtClean="0"/>
              <a:t>Using abstraction, we can have multiple </a:t>
            </a:r>
            <a:r>
              <a:rPr lang="en-US" dirty="0" smtClean="0">
                <a:solidFill>
                  <a:srgbClr val="FF0000"/>
                </a:solidFill>
              </a:rPr>
              <a:t>representations</a:t>
            </a:r>
            <a:r>
              <a:rPr lang="en-US" dirty="0" smtClean="0"/>
              <a:t> of facts about the world in different data structures and technologies</a:t>
            </a:r>
          </a:p>
          <a:p>
            <a:r>
              <a:rPr lang="en-US" dirty="0" smtClean="0">
                <a:solidFill>
                  <a:srgbClr val="FF0000"/>
                </a:solidFill>
              </a:rPr>
              <a:t>Rules</a:t>
            </a:r>
            <a:r>
              <a:rPr lang="en-US" dirty="0" smtClean="0"/>
              <a:t> define how domain concepts can be represented in a particular form – rules can be simple and generic or heavyweight and specific, depending on the representation.</a:t>
            </a:r>
          </a:p>
          <a:p>
            <a:endParaRPr lang="en-US" dirty="0"/>
          </a:p>
        </p:txBody>
      </p:sp>
      <p:sp>
        <p:nvSpPr>
          <p:cNvPr id="6" name="Title 5"/>
          <p:cNvSpPr>
            <a:spLocks noGrp="1"/>
          </p:cNvSpPr>
          <p:nvPr>
            <p:ph type="title"/>
          </p:nvPr>
        </p:nvSpPr>
        <p:spPr/>
        <p:txBody>
          <a:bodyPr>
            <a:normAutofit fontScale="90000"/>
          </a:bodyPr>
          <a:lstStyle/>
          <a:p>
            <a:r>
              <a:rPr lang="en-US" dirty="0" smtClean="0"/>
              <a:t>Pivoting Through a Conceptual Model</a:t>
            </a:r>
            <a:endParaRPr lang="en-US" dirty="0"/>
          </a:p>
        </p:txBody>
      </p:sp>
      <p:sp>
        <p:nvSpPr>
          <p:cNvPr id="9" name="U-Turn Arrow 8"/>
          <p:cNvSpPr/>
          <p:nvPr/>
        </p:nvSpPr>
        <p:spPr>
          <a:xfrm flipV="1">
            <a:off x="5031988" y="2133600"/>
            <a:ext cx="3505200" cy="3124200"/>
          </a:xfrm>
          <a:prstGeom prst="utur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lowchart: Document 9"/>
          <p:cNvSpPr/>
          <p:nvPr/>
        </p:nvSpPr>
        <p:spPr>
          <a:xfrm>
            <a:off x="4536688" y="1295400"/>
            <a:ext cx="1752600" cy="1066800"/>
          </a:xfrm>
          <a:prstGeom prst="flowChartDocument">
            <a:avLst/>
          </a:prstGeom>
          <a:solidFill>
            <a:schemeClr val="accent2">
              <a:lumMod val="40000"/>
              <a:lumOff val="6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“Source”</a:t>
            </a:r>
          </a:p>
          <a:p>
            <a:pPr algn="ctr"/>
            <a:r>
              <a:rPr lang="en-US" dirty="0" smtClean="0">
                <a:solidFill>
                  <a:schemeClr val="bg2">
                    <a:lumMod val="25000"/>
                  </a:schemeClr>
                </a:solidFill>
              </a:rPr>
              <a:t>Data</a:t>
            </a:r>
          </a:p>
          <a:p>
            <a:pPr algn="ctr"/>
            <a:r>
              <a:rPr lang="en-US" dirty="0" smtClean="0">
                <a:solidFill>
                  <a:schemeClr val="bg2">
                    <a:lumMod val="25000"/>
                  </a:schemeClr>
                </a:solidFill>
              </a:rPr>
              <a:t>Representation</a:t>
            </a:r>
            <a:endParaRPr lang="en-US" dirty="0">
              <a:solidFill>
                <a:schemeClr val="bg2">
                  <a:lumMod val="25000"/>
                </a:schemeClr>
              </a:solidFill>
            </a:endParaRPr>
          </a:p>
        </p:txBody>
      </p:sp>
      <p:sp>
        <p:nvSpPr>
          <p:cNvPr id="12" name="Flowchart: Alternate Process 11"/>
          <p:cNvSpPr/>
          <p:nvPr/>
        </p:nvSpPr>
        <p:spPr>
          <a:xfrm>
            <a:off x="4691876" y="4456771"/>
            <a:ext cx="3845312" cy="1524000"/>
          </a:xfrm>
          <a:prstGeom prst="flowChartAlternateProcess">
            <a:avLst/>
          </a:prstGeom>
          <a:solidFill>
            <a:srgbClr val="FFC000">
              <a:alpha val="7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Conceptual Domain Models</a:t>
            </a:r>
          </a:p>
          <a:p>
            <a:pPr algn="ctr"/>
            <a:r>
              <a:rPr lang="en-US" dirty="0" smtClean="0">
                <a:solidFill>
                  <a:schemeClr val="bg2">
                    <a:lumMod val="25000"/>
                  </a:schemeClr>
                </a:solidFill>
              </a:rPr>
              <a:t>(Models of the world)</a:t>
            </a:r>
            <a:endParaRPr lang="en-US" dirty="0">
              <a:solidFill>
                <a:schemeClr val="bg2">
                  <a:lumMod val="25000"/>
                </a:schemeClr>
              </a:solidFill>
            </a:endParaRPr>
          </a:p>
        </p:txBody>
      </p:sp>
      <p:sp>
        <p:nvSpPr>
          <p:cNvPr id="13" name="Right Arrow 12"/>
          <p:cNvSpPr/>
          <p:nvPr/>
        </p:nvSpPr>
        <p:spPr>
          <a:xfrm rot="5400000">
            <a:off x="4498588" y="3237571"/>
            <a:ext cx="1828800" cy="609600"/>
          </a:xfrm>
          <a:prstGeom prst="rightArrow">
            <a:avLst/>
          </a:pr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Represent</a:t>
            </a:r>
            <a:endParaRPr lang="en-US" dirty="0"/>
          </a:p>
        </p:txBody>
      </p:sp>
      <p:sp>
        <p:nvSpPr>
          <p:cNvPr id="14" name="Right Arrow 13"/>
          <p:cNvSpPr/>
          <p:nvPr/>
        </p:nvSpPr>
        <p:spPr>
          <a:xfrm rot="16200000">
            <a:off x="7070338" y="3409021"/>
            <a:ext cx="1371600" cy="723900"/>
          </a:xfrm>
          <a:prstGeom prst="rightArrow">
            <a:avLst/>
          </a:prstGeom>
          <a:solidFill>
            <a:schemeClr val="accent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Rules</a:t>
            </a:r>
            <a:endParaRPr lang="en-US" dirty="0"/>
          </a:p>
        </p:txBody>
      </p:sp>
      <p:sp>
        <p:nvSpPr>
          <p:cNvPr id="15" name="Flowchart: Document 14"/>
          <p:cNvSpPr/>
          <p:nvPr/>
        </p:nvSpPr>
        <p:spPr>
          <a:xfrm>
            <a:off x="6830122" y="1981200"/>
            <a:ext cx="1752600" cy="1066800"/>
          </a:xfrm>
          <a:prstGeom prst="flowChartDocument">
            <a:avLst/>
          </a:prstGeom>
          <a:solidFill>
            <a:schemeClr val="accent2">
              <a:lumMod val="40000"/>
              <a:lumOff val="6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“Target”</a:t>
            </a:r>
          </a:p>
          <a:p>
            <a:pPr algn="ctr"/>
            <a:r>
              <a:rPr lang="en-US" dirty="0" smtClean="0">
                <a:solidFill>
                  <a:schemeClr val="bg2">
                    <a:lumMod val="25000"/>
                  </a:schemeClr>
                </a:solidFill>
              </a:rPr>
              <a:t>Data</a:t>
            </a:r>
          </a:p>
          <a:p>
            <a:pPr algn="ctr"/>
            <a:r>
              <a:rPr lang="en-US" dirty="0" smtClean="0">
                <a:solidFill>
                  <a:schemeClr val="bg2">
                    <a:lumMod val="25000"/>
                  </a:schemeClr>
                </a:solidFill>
              </a:rPr>
              <a:t>Representation</a:t>
            </a:r>
            <a:endParaRPr lang="en-US" dirty="0">
              <a:solidFill>
                <a:schemeClr val="bg2">
                  <a:lumMod val="25000"/>
                </a:schemeClr>
              </a:solidFill>
            </a:endParaRPr>
          </a:p>
        </p:txBody>
      </p:sp>
      <p:sp>
        <p:nvSpPr>
          <p:cNvPr id="2" name="Footer Placeholder 1"/>
          <p:cNvSpPr>
            <a:spLocks noGrp="1"/>
          </p:cNvSpPr>
          <p:nvPr>
            <p:ph type="ftr" sz="quarter" idx="17"/>
          </p:nvPr>
        </p:nvSpPr>
        <p:spPr/>
        <p:txBody>
          <a:bodyPr/>
          <a:lstStyle/>
          <a:p>
            <a:r>
              <a:rPr lang="en-US" smtClean="0"/>
              <a:t>OMG Threat &amp; Risk for STIDS 2015</a:t>
            </a:r>
            <a:endParaRPr lang="en-US"/>
          </a:p>
        </p:txBody>
      </p:sp>
      <p:sp>
        <p:nvSpPr>
          <p:cNvPr id="8" name="Slide Number Placeholder 7"/>
          <p:cNvSpPr>
            <a:spLocks noGrp="1"/>
          </p:cNvSpPr>
          <p:nvPr>
            <p:ph type="sldNum" sz="quarter" idx="16"/>
          </p:nvPr>
        </p:nvSpPr>
        <p:spPr/>
        <p:txBody>
          <a:bodyPr/>
          <a:lstStyle/>
          <a:p>
            <a:fld id="{C5349D12-3EF0-44B0-8484-0F10BE0E01DA}" type="slidenum">
              <a:rPr lang="en-US" smtClean="0"/>
              <a:t>27</a:t>
            </a:fld>
            <a:endParaRPr lang="en-US"/>
          </a:p>
        </p:txBody>
      </p:sp>
      <p:sp>
        <p:nvSpPr>
          <p:cNvPr id="11" name="Date Placeholder 10"/>
          <p:cNvSpPr>
            <a:spLocks noGrp="1"/>
          </p:cNvSpPr>
          <p:nvPr>
            <p:ph type="dt" sz="half" idx="15"/>
          </p:nvPr>
        </p:nvSpPr>
        <p:spPr/>
        <p:txBody>
          <a:bodyPr/>
          <a:lstStyle/>
          <a:p>
            <a:r>
              <a:rPr lang="en-US" smtClean="0"/>
              <a:t>11/18/2015</a:t>
            </a:r>
            <a:endParaRPr lang="en-US"/>
          </a:p>
        </p:txBody>
      </p:sp>
    </p:spTree>
    <p:extLst>
      <p:ext uri="{BB962C8B-B14F-4D97-AF65-F5344CB8AC3E}">
        <p14:creationId xmlns:p14="http://schemas.microsoft.com/office/powerpoint/2010/main" val="25676896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3"/>
          </p:nvPr>
        </p:nvSpPr>
        <p:spPr/>
        <p:txBody>
          <a:bodyPr/>
          <a:lstStyle/>
          <a:p>
            <a:r>
              <a:rPr lang="en-US" dirty="0" smtClean="0">
                <a:solidFill>
                  <a:srgbClr val="FFFF00"/>
                </a:solidFill>
              </a:rPr>
              <a:t>STIX</a:t>
            </a:r>
            <a:r>
              <a:rPr lang="en-US" dirty="0" smtClean="0"/>
              <a:t> – Structured Threat Information Exchange, for Cyber threat information. (Moving to Oasis “CTI”)</a:t>
            </a:r>
          </a:p>
          <a:p>
            <a:r>
              <a:rPr lang="en-US" dirty="0" smtClean="0">
                <a:solidFill>
                  <a:srgbClr val="FFFF00"/>
                </a:solidFill>
              </a:rPr>
              <a:t>NIEM </a:t>
            </a:r>
            <a:r>
              <a:rPr lang="en-US" dirty="0" smtClean="0"/>
              <a:t>– National Information Exchange Model – For justice, public safety and other domains.</a:t>
            </a:r>
          </a:p>
          <a:p>
            <a:r>
              <a:rPr lang="en-US" dirty="0" smtClean="0">
                <a:solidFill>
                  <a:srgbClr val="FFFF00"/>
                </a:solidFill>
              </a:rPr>
              <a:t>Risk Model </a:t>
            </a:r>
            <a:r>
              <a:rPr lang="en-US" dirty="0" smtClean="0"/>
              <a:t>– A concrete risk model for data interchange is included and mapped as none currently exists as a standard.</a:t>
            </a:r>
          </a:p>
          <a:p>
            <a:r>
              <a:rPr lang="en-US" dirty="0" smtClean="0">
                <a:solidFill>
                  <a:srgbClr val="FFFF00"/>
                </a:solidFill>
              </a:rPr>
              <a:t>NIST 800-53 </a:t>
            </a:r>
            <a:r>
              <a:rPr lang="en-US" dirty="0" smtClean="0"/>
              <a:t>– Security and Privacy Controls for information systems. This is not a data mapping but shows how the concepts support the controls.</a:t>
            </a:r>
          </a:p>
          <a:p>
            <a:endParaRPr lang="en-US" dirty="0"/>
          </a:p>
          <a:p>
            <a:r>
              <a:rPr lang="en-US" dirty="0" smtClean="0"/>
              <a:t>Note: More mappings are anticipated as the initiative unfolds. Some may be published but not standardized. </a:t>
            </a:r>
            <a:endParaRPr lang="en-US" dirty="0"/>
          </a:p>
        </p:txBody>
      </p:sp>
      <p:sp>
        <p:nvSpPr>
          <p:cNvPr id="8" name="Title 7"/>
          <p:cNvSpPr>
            <a:spLocks noGrp="1"/>
          </p:cNvSpPr>
          <p:nvPr>
            <p:ph type="title"/>
          </p:nvPr>
        </p:nvSpPr>
        <p:spPr/>
        <p:txBody>
          <a:bodyPr/>
          <a:lstStyle/>
          <a:p>
            <a:r>
              <a:rPr lang="en-US" dirty="0" smtClean="0"/>
              <a:t>Mappings included</a:t>
            </a:r>
            <a:endParaRPr lang="en-US" dirty="0"/>
          </a:p>
        </p:txBody>
      </p:sp>
      <p:sp>
        <p:nvSpPr>
          <p:cNvPr id="2" name="Footer Placeholder 1"/>
          <p:cNvSpPr>
            <a:spLocks noGrp="1"/>
          </p:cNvSpPr>
          <p:nvPr>
            <p:ph type="ftr" sz="quarter" idx="16"/>
          </p:nvPr>
        </p:nvSpPr>
        <p:spPr/>
        <p:txBody>
          <a:bodyPr/>
          <a:lstStyle/>
          <a:p>
            <a:r>
              <a:rPr lang="en-US" smtClean="0"/>
              <a:t>OMG Threat &amp; Risk for STIDS 2015</a:t>
            </a:r>
            <a:endParaRPr lang="en-US"/>
          </a:p>
        </p:txBody>
      </p:sp>
      <p:sp>
        <p:nvSpPr>
          <p:cNvPr id="3" name="Slide Number Placeholder 2"/>
          <p:cNvSpPr>
            <a:spLocks noGrp="1"/>
          </p:cNvSpPr>
          <p:nvPr>
            <p:ph type="sldNum" sz="quarter" idx="15"/>
          </p:nvPr>
        </p:nvSpPr>
        <p:spPr/>
        <p:txBody>
          <a:bodyPr/>
          <a:lstStyle/>
          <a:p>
            <a:fld id="{C5349D12-3EF0-44B0-8484-0F10BE0E01DA}" type="slidenum">
              <a:rPr lang="en-US" smtClean="0"/>
              <a:t>28</a:t>
            </a:fld>
            <a:endParaRPr lang="en-US"/>
          </a:p>
        </p:txBody>
      </p:sp>
      <p:sp>
        <p:nvSpPr>
          <p:cNvPr id="4" name="Date Placeholder 3"/>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5429944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smtClean="0"/>
              <a:t>Options</a:t>
            </a:r>
          </a:p>
          <a:p>
            <a:r>
              <a:rPr lang="en-US" dirty="0"/>
              <a:t>	</a:t>
            </a:r>
            <a:r>
              <a:rPr lang="en-US" dirty="0" smtClean="0"/>
              <a:t>UML Diagrams</a:t>
            </a:r>
          </a:p>
          <a:p>
            <a:r>
              <a:rPr lang="en-US" dirty="0"/>
              <a:t>	</a:t>
            </a:r>
            <a:r>
              <a:rPr lang="en-US" dirty="0" smtClean="0"/>
              <a:t>Tables</a:t>
            </a:r>
          </a:p>
          <a:p>
            <a:r>
              <a:rPr lang="en-US" dirty="0"/>
              <a:t>	</a:t>
            </a:r>
            <a:r>
              <a:rPr lang="en-US" dirty="0" smtClean="0"/>
              <a:t>Schema</a:t>
            </a:r>
            <a:endParaRPr lang="en-US" dirty="0"/>
          </a:p>
        </p:txBody>
      </p:sp>
      <p:sp>
        <p:nvSpPr>
          <p:cNvPr id="6" name="Title 5"/>
          <p:cNvSpPr>
            <a:spLocks noGrp="1"/>
          </p:cNvSpPr>
          <p:nvPr>
            <p:ph type="title"/>
          </p:nvPr>
        </p:nvSpPr>
        <p:spPr/>
        <p:txBody>
          <a:bodyPr>
            <a:normAutofit/>
          </a:bodyPr>
          <a:lstStyle/>
          <a:p>
            <a:r>
              <a:rPr lang="en-US" dirty="0" smtClean="0"/>
              <a:t>Representing the data and schema</a:t>
            </a:r>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581400"/>
            <a:ext cx="8759190"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rot="685508">
            <a:off x="4613885" y="1665399"/>
            <a:ext cx="3733800" cy="1200329"/>
          </a:xfrm>
          <a:prstGeom prst="rect">
            <a:avLst/>
          </a:prstGeom>
          <a:noFill/>
        </p:spPr>
        <p:txBody>
          <a:bodyPr wrap="square" rtlCol="0">
            <a:spAutoFit/>
          </a:bodyPr>
          <a:lstStyle/>
          <a:p>
            <a:r>
              <a:rPr lang="en-US" dirty="0" smtClean="0"/>
              <a:t>UML is about the information and semantics, not the diagrams. The diagrams and tables support communication of the concepts.</a:t>
            </a:r>
            <a:endParaRPr lang="en-US" dirty="0"/>
          </a:p>
        </p:txBody>
      </p:sp>
      <p:sp>
        <p:nvSpPr>
          <p:cNvPr id="8" name="Footer Placeholder 7"/>
          <p:cNvSpPr>
            <a:spLocks noGrp="1"/>
          </p:cNvSpPr>
          <p:nvPr>
            <p:ph type="ftr" sz="quarter" idx="16"/>
          </p:nvPr>
        </p:nvSpPr>
        <p:spPr/>
        <p:txBody>
          <a:bodyPr/>
          <a:lstStyle/>
          <a:p>
            <a:r>
              <a:rPr lang="en-US" smtClean="0"/>
              <a:t>OMG Threat &amp; Risk for STIDS 2015</a:t>
            </a:r>
            <a:endParaRPr lang="en-US"/>
          </a:p>
        </p:txBody>
      </p:sp>
      <p:sp>
        <p:nvSpPr>
          <p:cNvPr id="9" name="Slide Number Placeholder 8"/>
          <p:cNvSpPr>
            <a:spLocks noGrp="1"/>
          </p:cNvSpPr>
          <p:nvPr>
            <p:ph type="sldNum" sz="quarter" idx="15"/>
          </p:nvPr>
        </p:nvSpPr>
        <p:spPr/>
        <p:txBody>
          <a:bodyPr/>
          <a:lstStyle/>
          <a:p>
            <a:fld id="{C5349D12-3EF0-44B0-8484-0F10BE0E01DA}" type="slidenum">
              <a:rPr lang="en-US" smtClean="0"/>
              <a:t>29</a:t>
            </a:fld>
            <a:endParaRPr lang="en-US"/>
          </a:p>
        </p:txBody>
      </p:sp>
      <p:sp>
        <p:nvSpPr>
          <p:cNvPr id="10" name="Date Placeholder 9"/>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8231180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Problem Space</a:t>
            </a:r>
            <a:endParaRPr lang="en-US" dirty="0">
              <a:solidFill>
                <a:schemeClr val="tx1"/>
              </a:solidFill>
            </a:endParaRPr>
          </a:p>
        </p:txBody>
      </p:sp>
      <p:sp>
        <p:nvSpPr>
          <p:cNvPr id="3" name="Content Placeholder 2"/>
          <p:cNvSpPr>
            <a:spLocks noGrp="1"/>
          </p:cNvSpPr>
          <p:nvPr>
            <p:ph sz="half" idx="1"/>
          </p:nvPr>
        </p:nvSpPr>
        <p:spPr/>
        <p:txBody>
          <a:bodyPr>
            <a:normAutofit fontScale="92500" lnSpcReduction="20000"/>
          </a:bodyPr>
          <a:lstStyle/>
          <a:p>
            <a:r>
              <a:rPr lang="en-US" dirty="0" smtClean="0">
                <a:solidFill>
                  <a:schemeClr val="tx1"/>
                </a:solidFill>
              </a:rPr>
              <a:t>There is a critical need to understand and mitigate threats and risks – to “connect the dots”.</a:t>
            </a:r>
          </a:p>
          <a:p>
            <a:r>
              <a:rPr lang="en-US" dirty="0" smtClean="0">
                <a:solidFill>
                  <a:schemeClr val="tx1"/>
                </a:solidFill>
              </a:rPr>
              <a:t>The Landscape of threats is changing</a:t>
            </a:r>
          </a:p>
          <a:p>
            <a:pPr lvl="1"/>
            <a:r>
              <a:rPr lang="en-US" dirty="0" smtClean="0">
                <a:solidFill>
                  <a:schemeClr val="tx1"/>
                </a:solidFill>
              </a:rPr>
              <a:t>Multiple attack vectors, cyber/physical and other</a:t>
            </a:r>
          </a:p>
          <a:p>
            <a:pPr lvl="1"/>
            <a:r>
              <a:rPr lang="en-US" dirty="0" smtClean="0">
                <a:solidFill>
                  <a:schemeClr val="tx1"/>
                </a:solidFill>
              </a:rPr>
              <a:t>Advanced threats utilize multiple vulnerabilities</a:t>
            </a:r>
          </a:p>
          <a:p>
            <a:r>
              <a:rPr lang="en-US" dirty="0" smtClean="0">
                <a:solidFill>
                  <a:schemeClr val="tx1"/>
                </a:solidFill>
              </a:rPr>
              <a:t>There are multiple communities addressing the same threats</a:t>
            </a:r>
          </a:p>
          <a:p>
            <a:pPr lvl="1"/>
            <a:r>
              <a:rPr lang="en-US" dirty="0" smtClean="0"/>
              <a:t>Cyber/physical, emergency management, safety, defense, etc.</a:t>
            </a:r>
            <a:endParaRPr lang="en-US" dirty="0" smtClean="0">
              <a:solidFill>
                <a:schemeClr val="tx1"/>
              </a:solidFill>
            </a:endParaRPr>
          </a:p>
          <a:p>
            <a:r>
              <a:rPr lang="en-US" dirty="0" smtClean="0">
                <a:solidFill>
                  <a:schemeClr val="tx1"/>
                </a:solidFill>
              </a:rPr>
              <a:t>No comprehensive consistent semantic framework</a:t>
            </a:r>
          </a:p>
          <a:p>
            <a:pPr lvl="1"/>
            <a:r>
              <a:rPr lang="en-US" dirty="0" smtClean="0">
                <a:solidFill>
                  <a:schemeClr val="tx1"/>
                </a:solidFill>
              </a:rPr>
              <a:t>Existing systems provide insular treatment of threat/risk relationships</a:t>
            </a:r>
          </a:p>
          <a:p>
            <a:pPr lvl="1"/>
            <a:r>
              <a:rPr lang="en-US" dirty="0" smtClean="0">
                <a:solidFill>
                  <a:schemeClr val="tx1"/>
                </a:solidFill>
              </a:rPr>
              <a:t>Comprehensive system would allow system-of-systems interoperability (private/private, public/private)</a:t>
            </a:r>
          </a:p>
          <a:p>
            <a:endParaRPr lang="en-US" dirty="0">
              <a:solidFill>
                <a:schemeClr val="tx1"/>
              </a:solidFill>
            </a:endParaRPr>
          </a:p>
        </p:txBody>
      </p:sp>
    </p:spTree>
    <p:extLst>
      <p:ext uri="{BB962C8B-B14F-4D97-AF65-F5344CB8AC3E}">
        <p14:creationId xmlns:p14="http://schemas.microsoft.com/office/powerpoint/2010/main" val="17550351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Conceptual Model Layering</a:t>
            </a:r>
            <a:endParaRPr lang="en-US" dirty="0"/>
          </a:p>
        </p:txBody>
      </p:sp>
      <p:sp>
        <p:nvSpPr>
          <p:cNvPr id="8" name="Rounded Rectangle 7"/>
          <p:cNvSpPr/>
          <p:nvPr/>
        </p:nvSpPr>
        <p:spPr>
          <a:xfrm>
            <a:off x="1295400" y="3722914"/>
            <a:ext cx="6400800" cy="914400"/>
          </a:xfrm>
          <a:prstGeom prst="roundRect">
            <a:avLst/>
          </a:prstGeom>
          <a:solidFill>
            <a:srgbClr val="11C10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Generic Library – Provides concepts and links across multiple viewpoints, not just threat/risk. E.G. Person,  Objective</a:t>
            </a:r>
            <a:endParaRPr lang="en-US" dirty="0"/>
          </a:p>
        </p:txBody>
      </p:sp>
      <p:sp>
        <p:nvSpPr>
          <p:cNvPr id="9" name="Rounded Rectangle 8"/>
          <p:cNvSpPr/>
          <p:nvPr/>
        </p:nvSpPr>
        <p:spPr>
          <a:xfrm>
            <a:off x="1295400" y="4637314"/>
            <a:ext cx="6400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Kernel–  Foundational concepts for modeling anything: Entities, Roles, Relations, Types, Information, Rules, Identity, Etc…</a:t>
            </a:r>
            <a:endParaRPr lang="en-US" dirty="0"/>
          </a:p>
        </p:txBody>
      </p:sp>
      <p:sp>
        <p:nvSpPr>
          <p:cNvPr id="10" name="Rounded Rectangle 9"/>
          <p:cNvSpPr/>
          <p:nvPr/>
        </p:nvSpPr>
        <p:spPr>
          <a:xfrm>
            <a:off x="1295400" y="2819400"/>
            <a:ext cx="6400800" cy="91440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Cross-risk/threat – specific “wide and shallow” risk and threat concepts/ E.G. Risk, threat, danger, consequence</a:t>
            </a:r>
            <a:endParaRPr lang="en-US" dirty="0"/>
          </a:p>
        </p:txBody>
      </p:sp>
      <p:sp>
        <p:nvSpPr>
          <p:cNvPr id="11" name="Rounded Rectangle 10"/>
          <p:cNvSpPr/>
          <p:nvPr/>
        </p:nvSpPr>
        <p:spPr>
          <a:xfrm>
            <a:off x="1286691" y="1905000"/>
            <a:ext cx="3200400"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Operational threat situational awareness and response</a:t>
            </a:r>
            <a:endParaRPr lang="en-US" dirty="0"/>
          </a:p>
        </p:txBody>
      </p:sp>
      <p:sp>
        <p:nvSpPr>
          <p:cNvPr id="12" name="Rounded Rectangle 11"/>
          <p:cNvSpPr/>
          <p:nvPr/>
        </p:nvSpPr>
        <p:spPr>
          <a:xfrm>
            <a:off x="4487091" y="1902823"/>
            <a:ext cx="3200400"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Operational risk  evaluation and mediation</a:t>
            </a:r>
            <a:endParaRPr lang="en-US" dirty="0"/>
          </a:p>
        </p:txBody>
      </p:sp>
      <p:sp>
        <p:nvSpPr>
          <p:cNvPr id="2" name="Rounded Rectangular Callout 1"/>
          <p:cNvSpPr/>
          <p:nvPr/>
        </p:nvSpPr>
        <p:spPr>
          <a:xfrm>
            <a:off x="5638800" y="6019800"/>
            <a:ext cx="2133600" cy="533400"/>
          </a:xfrm>
          <a:prstGeom prst="wedgeRoundRectCallout">
            <a:avLst>
              <a:gd name="adj1" fmla="val -73214"/>
              <a:gd name="adj2" fmla="val -1532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Subset of the model from SIMF</a:t>
            </a:r>
            <a:endParaRPr lang="en-US" dirty="0"/>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13" name="Slide Number Placeholder 12"/>
          <p:cNvSpPr>
            <a:spLocks noGrp="1"/>
          </p:cNvSpPr>
          <p:nvPr>
            <p:ph type="sldNum" sz="quarter" idx="11"/>
          </p:nvPr>
        </p:nvSpPr>
        <p:spPr/>
        <p:txBody>
          <a:bodyPr/>
          <a:lstStyle/>
          <a:p>
            <a:fld id="{C5349D12-3EF0-44B0-8484-0F10BE0E01DA}" type="slidenum">
              <a:rPr lang="en-US" smtClean="0"/>
              <a:t>30</a:t>
            </a:fld>
            <a:endParaRPr lang="en-US"/>
          </a:p>
        </p:txBody>
      </p:sp>
      <p:sp>
        <p:nvSpPr>
          <p:cNvPr id="14" name="Date Placeholder 13"/>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584865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a:xfrm>
            <a:off x="381000" y="1219200"/>
            <a:ext cx="2314574" cy="3429000"/>
          </a:xfrm>
        </p:spPr>
        <p:txBody>
          <a:bodyPr>
            <a:normAutofit fontScale="92500" lnSpcReduction="20000"/>
          </a:bodyPr>
          <a:lstStyle/>
          <a:p>
            <a:r>
              <a:rPr lang="en-US" b="1" u="sng" dirty="0" smtClean="0">
                <a:solidFill>
                  <a:srgbClr val="FFFF00"/>
                </a:solidFill>
              </a:rPr>
              <a:t>Core Concepts</a:t>
            </a:r>
          </a:p>
          <a:p>
            <a:r>
              <a:rPr lang="en-US" dirty="0" smtClean="0"/>
              <a:t>Foundation</a:t>
            </a:r>
          </a:p>
          <a:p>
            <a:r>
              <a:rPr lang="en-US" dirty="0" smtClean="0"/>
              <a:t>Identifiers</a:t>
            </a:r>
          </a:p>
          <a:p>
            <a:r>
              <a:rPr lang="en-US" dirty="0" smtClean="0"/>
              <a:t>Information</a:t>
            </a:r>
          </a:p>
          <a:p>
            <a:r>
              <a:rPr lang="en-US" dirty="0" smtClean="0"/>
              <a:t>Patterns</a:t>
            </a:r>
          </a:p>
          <a:p>
            <a:r>
              <a:rPr lang="en-US" dirty="0" smtClean="0"/>
              <a:t>Process</a:t>
            </a:r>
          </a:p>
          <a:p>
            <a:r>
              <a:rPr lang="en-US" dirty="0" smtClean="0"/>
              <a:t>Quantities and Units</a:t>
            </a:r>
          </a:p>
          <a:p>
            <a:r>
              <a:rPr lang="en-US" dirty="0" smtClean="0"/>
              <a:t>Rules</a:t>
            </a:r>
          </a:p>
          <a:p>
            <a:r>
              <a:rPr lang="en-US" dirty="0" smtClean="0"/>
              <a:t>Situations</a:t>
            </a:r>
          </a:p>
          <a:p>
            <a:r>
              <a:rPr lang="en-US" dirty="0" smtClean="0"/>
              <a:t>Timeframe</a:t>
            </a:r>
            <a:endParaRPr lang="en-US" dirty="0"/>
          </a:p>
        </p:txBody>
      </p:sp>
      <p:sp>
        <p:nvSpPr>
          <p:cNvPr id="6" name="Title 5"/>
          <p:cNvSpPr>
            <a:spLocks noGrp="1"/>
          </p:cNvSpPr>
          <p:nvPr>
            <p:ph type="title"/>
          </p:nvPr>
        </p:nvSpPr>
        <p:spPr>
          <a:xfrm>
            <a:off x="352426" y="228600"/>
            <a:ext cx="7680960" cy="838200"/>
          </a:xfrm>
        </p:spPr>
        <p:txBody>
          <a:bodyPr/>
          <a:lstStyle/>
          <a:p>
            <a:r>
              <a:rPr lang="en-US" dirty="0" smtClean="0"/>
              <a:t>Conceptual Model </a:t>
            </a:r>
            <a:r>
              <a:rPr lang="en-US" u="sng" dirty="0" smtClean="0"/>
              <a:t>Packages</a:t>
            </a:r>
            <a:endParaRPr lang="en-US" u="sng" dirty="0"/>
          </a:p>
        </p:txBody>
      </p:sp>
      <p:sp>
        <p:nvSpPr>
          <p:cNvPr id="9" name="Content Placeholder 6"/>
          <p:cNvSpPr>
            <a:spLocks noGrp="1"/>
          </p:cNvSpPr>
          <p:nvPr>
            <p:ph sz="quarter" idx="13"/>
          </p:nvPr>
        </p:nvSpPr>
        <p:spPr>
          <a:xfrm>
            <a:off x="3200400" y="1219200"/>
            <a:ext cx="2286000" cy="5334000"/>
          </a:xfrm>
        </p:spPr>
        <p:txBody>
          <a:bodyPr>
            <a:normAutofit fontScale="92500" lnSpcReduction="20000"/>
          </a:bodyPr>
          <a:lstStyle/>
          <a:p>
            <a:r>
              <a:rPr lang="en-US" b="1" u="sng" dirty="0" smtClean="0">
                <a:solidFill>
                  <a:srgbClr val="FFFF00"/>
                </a:solidFill>
              </a:rPr>
              <a:t>Generic Concepts</a:t>
            </a:r>
          </a:p>
          <a:p>
            <a:r>
              <a:rPr lang="en-US" dirty="0" smtClean="0"/>
              <a:t>Ability</a:t>
            </a:r>
          </a:p>
          <a:p>
            <a:r>
              <a:rPr lang="en-US" dirty="0" smtClean="0"/>
              <a:t>Actors</a:t>
            </a:r>
          </a:p>
          <a:p>
            <a:r>
              <a:rPr lang="en-US" dirty="0" smtClean="0"/>
              <a:t>Assessment</a:t>
            </a:r>
          </a:p>
          <a:p>
            <a:r>
              <a:rPr lang="en-US" dirty="0" smtClean="0"/>
              <a:t>Control</a:t>
            </a:r>
          </a:p>
          <a:p>
            <a:r>
              <a:rPr lang="en-US" dirty="0" smtClean="0"/>
              <a:t>Credentials</a:t>
            </a:r>
          </a:p>
          <a:p>
            <a:r>
              <a:rPr lang="en-US" dirty="0" smtClean="0"/>
              <a:t>Enterprise</a:t>
            </a:r>
          </a:p>
          <a:p>
            <a:r>
              <a:rPr lang="en-US" dirty="0" smtClean="0"/>
              <a:t>Entity Kinds</a:t>
            </a:r>
          </a:p>
          <a:p>
            <a:r>
              <a:rPr lang="en-US" dirty="0" smtClean="0"/>
              <a:t>Intent</a:t>
            </a:r>
          </a:p>
          <a:p>
            <a:r>
              <a:rPr lang="en-US" dirty="0" smtClean="0"/>
              <a:t>Location</a:t>
            </a:r>
          </a:p>
          <a:p>
            <a:r>
              <a:rPr lang="en-US" dirty="0" smtClean="0"/>
              <a:t>Observation</a:t>
            </a:r>
          </a:p>
          <a:p>
            <a:r>
              <a:rPr lang="en-US" dirty="0" smtClean="0"/>
              <a:t>Organization</a:t>
            </a:r>
          </a:p>
          <a:p>
            <a:r>
              <a:rPr lang="en-US" dirty="0" smtClean="0"/>
              <a:t>Person</a:t>
            </a:r>
          </a:p>
          <a:p>
            <a:r>
              <a:rPr lang="en-US" dirty="0" smtClean="0"/>
              <a:t>Prediction</a:t>
            </a:r>
          </a:p>
          <a:p>
            <a:r>
              <a:rPr lang="en-US" dirty="0" smtClean="0"/>
              <a:t>Resources</a:t>
            </a:r>
          </a:p>
          <a:p>
            <a:r>
              <a:rPr lang="en-US" dirty="0" smtClean="0"/>
              <a:t>Systems</a:t>
            </a:r>
          </a:p>
          <a:p>
            <a:endParaRPr lang="en-US" dirty="0"/>
          </a:p>
        </p:txBody>
      </p:sp>
      <p:sp>
        <p:nvSpPr>
          <p:cNvPr id="10" name="Content Placeholder 6"/>
          <p:cNvSpPr>
            <a:spLocks noGrp="1"/>
          </p:cNvSpPr>
          <p:nvPr>
            <p:ph sz="quarter" idx="13"/>
          </p:nvPr>
        </p:nvSpPr>
        <p:spPr>
          <a:xfrm>
            <a:off x="6248400" y="1219200"/>
            <a:ext cx="2743200" cy="4648200"/>
          </a:xfrm>
        </p:spPr>
        <p:txBody>
          <a:bodyPr>
            <a:normAutofit fontScale="92500" lnSpcReduction="20000"/>
          </a:bodyPr>
          <a:lstStyle/>
          <a:p>
            <a:r>
              <a:rPr lang="en-US" b="1" u="sng" dirty="0" smtClean="0">
                <a:solidFill>
                  <a:srgbClr val="FFFF00"/>
                </a:solidFill>
              </a:rPr>
              <a:t>Threat and Risk Specific Concepts</a:t>
            </a:r>
          </a:p>
          <a:p>
            <a:r>
              <a:rPr lang="en-US" dirty="0" smtClean="0"/>
              <a:t>Campaign</a:t>
            </a:r>
          </a:p>
          <a:p>
            <a:r>
              <a:rPr lang="en-US" dirty="0" smtClean="0"/>
              <a:t>Course of Action</a:t>
            </a:r>
          </a:p>
          <a:p>
            <a:r>
              <a:rPr lang="en-US" dirty="0" smtClean="0"/>
              <a:t>Cyber</a:t>
            </a:r>
          </a:p>
          <a:p>
            <a:r>
              <a:rPr lang="en-US" dirty="0" smtClean="0"/>
              <a:t>Danger Categories</a:t>
            </a:r>
          </a:p>
          <a:p>
            <a:r>
              <a:rPr lang="en-US" dirty="0" smtClean="0"/>
              <a:t>Incident</a:t>
            </a:r>
          </a:p>
          <a:p>
            <a:r>
              <a:rPr lang="en-US" dirty="0" smtClean="0"/>
              <a:t>Indicator</a:t>
            </a:r>
          </a:p>
          <a:p>
            <a:r>
              <a:rPr lang="en-US" dirty="0" smtClean="0"/>
              <a:t>Kill Chain</a:t>
            </a:r>
          </a:p>
          <a:p>
            <a:r>
              <a:rPr lang="en-US" dirty="0" smtClean="0"/>
              <a:t>Mitigation</a:t>
            </a:r>
          </a:p>
          <a:p>
            <a:r>
              <a:rPr lang="en-US" dirty="0" smtClean="0"/>
              <a:t>Risk Treatment</a:t>
            </a:r>
          </a:p>
          <a:p>
            <a:r>
              <a:rPr lang="en-US" dirty="0" smtClean="0"/>
              <a:t>Threat</a:t>
            </a:r>
          </a:p>
          <a:p>
            <a:r>
              <a:rPr lang="en-US" dirty="0" smtClean="0"/>
              <a:t>Undesirable Situations</a:t>
            </a:r>
          </a:p>
          <a:p>
            <a:r>
              <a:rPr lang="en-US" dirty="0" smtClean="0"/>
              <a:t>Vulnerability</a:t>
            </a:r>
            <a:endParaRPr lang="en-US" dirty="0"/>
          </a:p>
        </p:txBody>
      </p:sp>
      <p:sp>
        <p:nvSpPr>
          <p:cNvPr id="5" name="Footer Placeholder 4"/>
          <p:cNvSpPr>
            <a:spLocks noGrp="1"/>
          </p:cNvSpPr>
          <p:nvPr>
            <p:ph type="ftr" sz="quarter" idx="17"/>
          </p:nvPr>
        </p:nvSpPr>
        <p:spPr/>
        <p:txBody>
          <a:bodyPr/>
          <a:lstStyle/>
          <a:p>
            <a:r>
              <a:rPr lang="en-US" smtClean="0"/>
              <a:t>OMG Threat &amp; Risk for STIDS 2015</a:t>
            </a:r>
            <a:endParaRPr lang="en-US"/>
          </a:p>
        </p:txBody>
      </p:sp>
      <p:sp>
        <p:nvSpPr>
          <p:cNvPr id="8" name="Slide Number Placeholder 7"/>
          <p:cNvSpPr>
            <a:spLocks noGrp="1"/>
          </p:cNvSpPr>
          <p:nvPr>
            <p:ph type="sldNum" sz="quarter" idx="16"/>
          </p:nvPr>
        </p:nvSpPr>
        <p:spPr/>
        <p:txBody>
          <a:bodyPr/>
          <a:lstStyle/>
          <a:p>
            <a:fld id="{C5349D12-3EF0-44B0-8484-0F10BE0E01DA}" type="slidenum">
              <a:rPr lang="en-US" smtClean="0"/>
              <a:t>31</a:t>
            </a:fld>
            <a:endParaRPr lang="en-US"/>
          </a:p>
        </p:txBody>
      </p:sp>
      <p:sp>
        <p:nvSpPr>
          <p:cNvPr id="11" name="Date Placeholder 10"/>
          <p:cNvSpPr>
            <a:spLocks noGrp="1"/>
          </p:cNvSpPr>
          <p:nvPr>
            <p:ph type="dt" sz="half" idx="15"/>
          </p:nvPr>
        </p:nvSpPr>
        <p:spPr/>
        <p:txBody>
          <a:bodyPr/>
          <a:lstStyle/>
          <a:p>
            <a:r>
              <a:rPr lang="en-US" smtClean="0"/>
              <a:t>11/18/2015</a:t>
            </a:r>
            <a:endParaRPr lang="en-US"/>
          </a:p>
        </p:txBody>
      </p:sp>
    </p:spTree>
    <p:extLst>
      <p:ext uri="{BB962C8B-B14F-4D97-AF65-F5344CB8AC3E}">
        <p14:creationId xmlns:p14="http://schemas.microsoft.com/office/powerpoint/2010/main" val="27484880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3"/>
          </p:nvPr>
        </p:nvSpPr>
        <p:spPr/>
        <p:txBody>
          <a:bodyPr/>
          <a:lstStyle/>
          <a:p>
            <a:r>
              <a:rPr lang="en-US" dirty="0" smtClean="0"/>
              <a:t>Further engagement of stakeholders</a:t>
            </a:r>
          </a:p>
          <a:p>
            <a:r>
              <a:rPr lang="en-US" dirty="0" smtClean="0"/>
              <a:t>Validation against user requirements, use cases and data</a:t>
            </a:r>
          </a:p>
          <a:p>
            <a:r>
              <a:rPr lang="en-US" dirty="0" smtClean="0"/>
              <a:t>Reference and pilot implementations</a:t>
            </a:r>
            <a:endParaRPr lang="en-US" dirty="0"/>
          </a:p>
        </p:txBody>
      </p:sp>
      <p:sp>
        <p:nvSpPr>
          <p:cNvPr id="5" name="Date Placeholder 4"/>
          <p:cNvSpPr>
            <a:spLocks noGrp="1"/>
          </p:cNvSpPr>
          <p:nvPr>
            <p:ph type="dt" sz="half" idx="14"/>
          </p:nvPr>
        </p:nvSpPr>
        <p:spPr/>
        <p:txBody>
          <a:bodyPr/>
          <a:lstStyle/>
          <a:p>
            <a:r>
              <a:rPr lang="en-US" smtClean="0"/>
              <a:t>11/18/2015</a:t>
            </a:r>
            <a:endParaRPr lang="en-US"/>
          </a:p>
        </p:txBody>
      </p:sp>
      <p:sp>
        <p:nvSpPr>
          <p:cNvPr id="6" name="Slide Number Placeholder 5"/>
          <p:cNvSpPr>
            <a:spLocks noGrp="1"/>
          </p:cNvSpPr>
          <p:nvPr>
            <p:ph type="sldNum" sz="quarter" idx="15"/>
          </p:nvPr>
        </p:nvSpPr>
        <p:spPr/>
        <p:txBody>
          <a:bodyPr/>
          <a:lstStyle/>
          <a:p>
            <a:fld id="{C5349D12-3EF0-44B0-8484-0F10BE0E01DA}" type="slidenum">
              <a:rPr lang="en-US" smtClean="0"/>
              <a:t>32</a:t>
            </a:fld>
            <a:endParaRPr lang="en-US"/>
          </a:p>
        </p:txBody>
      </p:sp>
      <p:sp>
        <p:nvSpPr>
          <p:cNvPr id="7" name="Footer Placeholder 6"/>
          <p:cNvSpPr>
            <a:spLocks noGrp="1"/>
          </p:cNvSpPr>
          <p:nvPr>
            <p:ph type="ftr" sz="quarter" idx="16"/>
          </p:nvPr>
        </p:nvSpPr>
        <p:spPr/>
        <p:txBody>
          <a:bodyPr/>
          <a:lstStyle/>
          <a:p>
            <a:r>
              <a:rPr lang="en-US" smtClean="0"/>
              <a:t>OMG Threat &amp; Risk for STIDS 2015</a:t>
            </a:r>
            <a:endParaRPr lang="en-US"/>
          </a:p>
        </p:txBody>
      </p:sp>
      <p:sp>
        <p:nvSpPr>
          <p:cNvPr id="8" name="Title 7"/>
          <p:cNvSpPr>
            <a:spLocks noGrp="1"/>
          </p:cNvSpPr>
          <p:nvPr>
            <p:ph type="title"/>
          </p:nvPr>
        </p:nvSpPr>
        <p:spPr/>
        <p:txBody>
          <a:bodyPr/>
          <a:lstStyle/>
          <a:p>
            <a:r>
              <a:rPr lang="en-US" dirty="0" smtClean="0"/>
              <a:t>Next Steps</a:t>
            </a:r>
            <a:endParaRPr lang="en-US" dirty="0"/>
          </a:p>
        </p:txBody>
      </p:sp>
    </p:spTree>
    <p:extLst>
      <p:ext uri="{BB962C8B-B14F-4D97-AF65-F5344CB8AC3E}">
        <p14:creationId xmlns:p14="http://schemas.microsoft.com/office/powerpoint/2010/main" val="2597779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550545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solidFill>
                  <a:schemeClr val="bg1"/>
                </a:solidFill>
              </a:rPr>
              <a:t>Critical Infrastructure</a:t>
            </a:r>
            <a:endParaRPr lang="en-US" sz="1600" dirty="0">
              <a:solidFill>
                <a:schemeClr val="bg1"/>
              </a:solidFill>
            </a:endParaRPr>
          </a:p>
        </p:txBody>
      </p:sp>
      <p:sp>
        <p:nvSpPr>
          <p:cNvPr id="14" name="Rounded Rectangle 13"/>
          <p:cNvSpPr/>
          <p:nvPr/>
        </p:nvSpPr>
        <p:spPr>
          <a:xfrm>
            <a:off x="3737243"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solidFill>
                  <a:schemeClr val="bg1"/>
                </a:solidFill>
              </a:rPr>
              <a:t>Terrorism</a:t>
            </a:r>
            <a:endParaRPr lang="en-US" sz="1600" dirty="0">
              <a:solidFill>
                <a:schemeClr val="bg1"/>
              </a:solidFill>
            </a:endParaRPr>
          </a:p>
        </p:txBody>
      </p:sp>
      <p:sp>
        <p:nvSpPr>
          <p:cNvPr id="15" name="Rounded Rectangle 14"/>
          <p:cNvSpPr/>
          <p:nvPr/>
        </p:nvSpPr>
        <p:spPr>
          <a:xfrm>
            <a:off x="1919873"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solidFill>
                  <a:schemeClr val="bg1"/>
                </a:solidFill>
              </a:rPr>
              <a:t>Crime</a:t>
            </a:r>
            <a:endParaRPr lang="en-US" sz="1600" dirty="0">
              <a:solidFill>
                <a:schemeClr val="bg1"/>
              </a:solidFill>
            </a:endParaRPr>
          </a:p>
        </p:txBody>
      </p:sp>
      <p:sp>
        <p:nvSpPr>
          <p:cNvPr id="16" name="Rounded Rectangle 15"/>
          <p:cNvSpPr/>
          <p:nvPr/>
        </p:nvSpPr>
        <p:spPr>
          <a:xfrm>
            <a:off x="102503"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solidFill>
                  <a:schemeClr val="bg1"/>
                </a:solidFill>
              </a:rPr>
              <a:t>Cyber</a:t>
            </a:r>
            <a:endParaRPr lang="en-US" sz="1600" dirty="0">
              <a:solidFill>
                <a:schemeClr val="bg1"/>
              </a:solidFill>
            </a:endParaRPr>
          </a:p>
        </p:txBody>
      </p:sp>
      <p:sp>
        <p:nvSpPr>
          <p:cNvPr id="18" name="Rounded Rectangle 17"/>
          <p:cNvSpPr/>
          <p:nvPr/>
        </p:nvSpPr>
        <p:spPr>
          <a:xfrm>
            <a:off x="7331633" y="1651630"/>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solidFill>
                  <a:schemeClr val="bg1"/>
                </a:solidFill>
              </a:rPr>
              <a:t>Natural</a:t>
            </a:r>
          </a:p>
          <a:p>
            <a:pPr algn="ctr"/>
            <a:r>
              <a:rPr lang="en-US" sz="1600" dirty="0" smtClean="0">
                <a:solidFill>
                  <a:schemeClr val="bg1"/>
                </a:solidFill>
              </a:rPr>
              <a:t>Disasters</a:t>
            </a:r>
            <a:endParaRPr lang="en-US" sz="1600" dirty="0">
              <a:solidFill>
                <a:schemeClr val="bg1"/>
              </a:solidFill>
            </a:endParaRPr>
          </a:p>
        </p:txBody>
      </p:sp>
      <p:sp>
        <p:nvSpPr>
          <p:cNvPr id="5" name="Rounded Rectangle 4"/>
          <p:cNvSpPr/>
          <p:nvPr/>
        </p:nvSpPr>
        <p:spPr>
          <a:xfrm>
            <a:off x="68580" y="2583180"/>
            <a:ext cx="8949690" cy="2674620"/>
          </a:xfrm>
          <a:prstGeom prst="roundRect">
            <a:avLst/>
          </a:prstGeom>
          <a:gradFill>
            <a:gsLst>
              <a:gs pos="0">
                <a:schemeClr val="accent1">
                  <a:tint val="100000"/>
                  <a:shade val="100000"/>
                  <a:satMod val="130000"/>
                  <a:alpha val="64000"/>
                </a:schemeClr>
              </a:gs>
              <a:gs pos="100000">
                <a:schemeClr val="accent1">
                  <a:tint val="50000"/>
                  <a:shade val="100000"/>
                  <a:satMod val="350000"/>
                </a:schemeClr>
              </a:gs>
            </a:gsLst>
          </a:gra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US" dirty="0" smtClean="0"/>
              <a:t>Integrating Framework for Threats and Risks</a:t>
            </a:r>
            <a:endParaRPr lang="en-US" dirty="0"/>
          </a:p>
        </p:txBody>
      </p:sp>
      <p:sp>
        <p:nvSpPr>
          <p:cNvPr id="4" name="Title 3"/>
          <p:cNvSpPr>
            <a:spLocks noGrp="1"/>
          </p:cNvSpPr>
          <p:nvPr>
            <p:ph type="title"/>
          </p:nvPr>
        </p:nvSpPr>
        <p:spPr/>
        <p:txBody>
          <a:bodyPr>
            <a:normAutofit/>
          </a:bodyPr>
          <a:lstStyle/>
          <a:p>
            <a:r>
              <a:rPr lang="en-US" sz="3200" dirty="0" smtClean="0"/>
              <a:t>What we need is an integrating framework </a:t>
            </a:r>
            <a:r>
              <a:rPr lang="en-US" sz="3200" dirty="0" smtClean="0">
                <a:solidFill>
                  <a:srgbClr val="FF0000"/>
                </a:solidFill>
              </a:rPr>
              <a:t>that supports automated data mapping</a:t>
            </a:r>
            <a:endParaRPr lang="en-US" sz="3200" dirty="0">
              <a:solidFill>
                <a:srgbClr val="FF0000"/>
              </a:solidFill>
            </a:endParaRPr>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7" name="TextBox 6"/>
          <p:cNvSpPr txBox="1"/>
          <p:nvPr/>
        </p:nvSpPr>
        <p:spPr>
          <a:xfrm>
            <a:off x="727248" y="5435420"/>
            <a:ext cx="8250977" cy="369332"/>
          </a:xfrm>
          <a:prstGeom prst="rect">
            <a:avLst/>
          </a:prstGeom>
          <a:noFill/>
        </p:spPr>
        <p:txBody>
          <a:bodyPr wrap="none" rtlCol="0">
            <a:spAutoFit/>
          </a:bodyPr>
          <a:lstStyle/>
          <a:p>
            <a:r>
              <a:rPr lang="en-US" dirty="0" smtClean="0">
                <a:solidFill>
                  <a:srgbClr val="FF0000"/>
                </a:solidFill>
              </a:rPr>
              <a:t>An integrating framework that helps us deal with all aspects of a risk or incident</a:t>
            </a:r>
            <a:endParaRPr lang="en-US" dirty="0">
              <a:solidFill>
                <a:srgbClr val="FF0000"/>
              </a:solidFill>
            </a:endParaRPr>
          </a:p>
        </p:txBody>
      </p:sp>
      <p:sp>
        <p:nvSpPr>
          <p:cNvPr id="3" name="TextBox 2"/>
          <p:cNvSpPr txBox="1"/>
          <p:nvPr/>
        </p:nvSpPr>
        <p:spPr>
          <a:xfrm>
            <a:off x="891327" y="5804752"/>
            <a:ext cx="7840673" cy="369332"/>
          </a:xfrm>
          <a:prstGeom prst="rect">
            <a:avLst/>
          </a:prstGeom>
          <a:noFill/>
        </p:spPr>
        <p:txBody>
          <a:bodyPr wrap="none" rtlCol="0">
            <a:spAutoFit/>
          </a:bodyPr>
          <a:lstStyle/>
          <a:p>
            <a:r>
              <a:rPr lang="en-US" dirty="0" smtClean="0">
                <a:solidFill>
                  <a:srgbClr val="FF0000"/>
                </a:solidFill>
              </a:rPr>
              <a:t>A federation of risk and threat information sharing and analytics capabilities</a:t>
            </a:r>
            <a:endParaRPr lang="en-US" dirty="0">
              <a:solidFill>
                <a:srgbClr val="FF0000"/>
              </a:solidFill>
            </a:endParaRPr>
          </a:p>
        </p:txBody>
      </p:sp>
      <p:sp>
        <p:nvSpPr>
          <p:cNvPr id="6" name="Footer Placeholder 5"/>
          <p:cNvSpPr>
            <a:spLocks noGrp="1"/>
          </p:cNvSpPr>
          <p:nvPr>
            <p:ph type="ftr" sz="quarter" idx="16"/>
          </p:nvPr>
        </p:nvSpPr>
        <p:spPr/>
        <p:txBody>
          <a:bodyPr/>
          <a:lstStyle/>
          <a:p>
            <a:r>
              <a:rPr lang="en-US" smtClean="0"/>
              <a:t>OMG Threat &amp; Risk for STIDS 2015</a:t>
            </a:r>
            <a:endParaRPr lang="en-US"/>
          </a:p>
        </p:txBody>
      </p:sp>
      <p:sp>
        <p:nvSpPr>
          <p:cNvPr id="8" name="Slide Number Placeholder 7"/>
          <p:cNvSpPr>
            <a:spLocks noGrp="1"/>
          </p:cNvSpPr>
          <p:nvPr>
            <p:ph type="sldNum" sz="quarter" idx="15"/>
          </p:nvPr>
        </p:nvSpPr>
        <p:spPr/>
        <p:txBody>
          <a:bodyPr/>
          <a:lstStyle/>
          <a:p>
            <a:fld id="{C5349D12-3EF0-44B0-8484-0F10BE0E01DA}" type="slidenum">
              <a:rPr lang="en-US" smtClean="0"/>
              <a:t>4</a:t>
            </a:fld>
            <a:endParaRPr lang="en-US"/>
          </a:p>
        </p:txBody>
      </p:sp>
      <p:sp>
        <p:nvSpPr>
          <p:cNvPr id="9" name="Date Placeholder 8"/>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109596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US" sz="2400" dirty="0" smtClean="0"/>
              <a:t>Transformation from one information sharing data format to another</a:t>
            </a:r>
          </a:p>
          <a:p>
            <a:pPr lvl="1"/>
            <a:r>
              <a:rPr lang="en-US" sz="2000" dirty="0" smtClean="0"/>
              <a:t>Example: STIX Cyber Event to NIEM to a CAP Alert</a:t>
            </a:r>
          </a:p>
          <a:p>
            <a:r>
              <a:rPr lang="en-US" sz="2400" dirty="0" smtClean="0"/>
              <a:t>Analytics of information federated from multiple sources</a:t>
            </a:r>
          </a:p>
          <a:p>
            <a:pPr lvl="1"/>
            <a:r>
              <a:rPr lang="en-US" sz="2000" dirty="0" smtClean="0"/>
              <a:t>Examples: </a:t>
            </a:r>
          </a:p>
          <a:p>
            <a:pPr lvl="2"/>
            <a:r>
              <a:rPr lang="en-US" sz="2000" dirty="0" smtClean="0"/>
              <a:t>Fusion center “connects the dots” between a stolen laptop (from NIEM) and a cyber incident (From STIX)</a:t>
            </a:r>
          </a:p>
          <a:p>
            <a:pPr lvl="2"/>
            <a:r>
              <a:rPr lang="en-US" sz="2000" dirty="0" smtClean="0"/>
              <a:t>Bio hazard detected by automated  instruments and collaborated by local health care professionals</a:t>
            </a:r>
            <a:endParaRPr lang="en-US" sz="2000" dirty="0"/>
          </a:p>
        </p:txBody>
      </p:sp>
      <p:sp>
        <p:nvSpPr>
          <p:cNvPr id="2" name="Title 1"/>
          <p:cNvSpPr>
            <a:spLocks noGrp="1"/>
          </p:cNvSpPr>
          <p:nvPr>
            <p:ph type="title"/>
          </p:nvPr>
        </p:nvSpPr>
        <p:spPr/>
        <p:txBody>
          <a:bodyPr/>
          <a:lstStyle/>
          <a:p>
            <a:r>
              <a:rPr lang="en-US" dirty="0" smtClean="0"/>
              <a:t>Primary classes of use cases</a:t>
            </a:r>
            <a:endParaRPr lang="en-US" dirty="0"/>
          </a:p>
        </p:txBody>
      </p:sp>
      <p:sp>
        <p:nvSpPr>
          <p:cNvPr id="4" name="Footer Placeholder 3"/>
          <p:cNvSpPr>
            <a:spLocks noGrp="1"/>
          </p:cNvSpPr>
          <p:nvPr>
            <p:ph type="ftr" sz="quarter" idx="16"/>
          </p:nvPr>
        </p:nvSpPr>
        <p:spPr/>
        <p:txBody>
          <a:bodyPr/>
          <a:lstStyle/>
          <a:p>
            <a:r>
              <a:rPr lang="en-US" smtClean="0"/>
              <a:t>OMG Threat &amp; Risk for STIDS 2015</a:t>
            </a:r>
            <a:endParaRPr lang="en-US"/>
          </a:p>
        </p:txBody>
      </p:sp>
      <p:sp>
        <p:nvSpPr>
          <p:cNvPr id="5" name="Slide Number Placeholder 4"/>
          <p:cNvSpPr>
            <a:spLocks noGrp="1"/>
          </p:cNvSpPr>
          <p:nvPr>
            <p:ph type="sldNum" sz="quarter" idx="15"/>
          </p:nvPr>
        </p:nvSpPr>
        <p:spPr/>
        <p:txBody>
          <a:bodyPr/>
          <a:lstStyle/>
          <a:p>
            <a:fld id="{C5349D12-3EF0-44B0-8484-0F10BE0E01DA}" type="slidenum">
              <a:rPr lang="en-US" smtClean="0"/>
              <a:t>5</a:t>
            </a:fld>
            <a:endParaRPr lang="en-US"/>
          </a:p>
        </p:txBody>
      </p:sp>
      <p:sp>
        <p:nvSpPr>
          <p:cNvPr id="6" name="Date Placeholder 5"/>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40780207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Approach</a:t>
            </a:r>
            <a:endParaRPr lang="en-US" dirty="0"/>
          </a:p>
        </p:txBody>
      </p:sp>
      <p:sp>
        <p:nvSpPr>
          <p:cNvPr id="3" name="Content Placeholder 2"/>
          <p:cNvSpPr>
            <a:spLocks noGrp="1"/>
          </p:cNvSpPr>
          <p:nvPr>
            <p:ph sz="quarter" idx="4294967295"/>
          </p:nvPr>
        </p:nvSpPr>
        <p:spPr>
          <a:xfrm>
            <a:off x="0" y="2011363"/>
            <a:ext cx="3886200" cy="3736975"/>
          </a:xfrm>
        </p:spPr>
        <p:txBody>
          <a:bodyPr>
            <a:normAutofit fontScale="92500" lnSpcReduction="20000"/>
          </a:bodyPr>
          <a:lstStyle/>
          <a:p>
            <a:r>
              <a:rPr lang="en-US" sz="2000" dirty="0" smtClean="0"/>
              <a:t>Construct a </a:t>
            </a:r>
            <a:r>
              <a:rPr lang="en-US" sz="2000" u="sng" dirty="0" smtClean="0"/>
              <a:t>conceptual model </a:t>
            </a:r>
            <a:r>
              <a:rPr lang="en-US" sz="2000" dirty="0" smtClean="0"/>
              <a:t>informed by existing schema, research and best practices</a:t>
            </a:r>
          </a:p>
          <a:p>
            <a:pPr lvl="1"/>
            <a:r>
              <a:rPr lang="en-US" sz="1800" dirty="0" smtClean="0"/>
              <a:t>This conceptual model is independent of specific data structures, technologies and terminologies</a:t>
            </a:r>
          </a:p>
          <a:p>
            <a:r>
              <a:rPr lang="en-US" sz="2000" dirty="0" smtClean="0"/>
              <a:t>Define mapping models between the conceptual model and purpose/technology schema</a:t>
            </a:r>
          </a:p>
          <a:p>
            <a:r>
              <a:rPr lang="en-US" sz="2000" dirty="0" smtClean="0"/>
              <a:t>Make both models sufficiently precise that they can drive </a:t>
            </a:r>
            <a:r>
              <a:rPr lang="en-US" sz="2000" dirty="0" smtClean="0">
                <a:solidFill>
                  <a:srgbClr val="FF0000"/>
                </a:solidFill>
              </a:rPr>
              <a:t>automated  bridging between any mapped schema</a:t>
            </a:r>
            <a:endParaRPr lang="en-US" sz="2000" dirty="0">
              <a:solidFill>
                <a:srgbClr val="FF0000"/>
              </a:solidFill>
            </a:endParaRPr>
          </a:p>
        </p:txBody>
      </p:sp>
      <p:sp>
        <p:nvSpPr>
          <p:cNvPr id="5" name="Oval 4"/>
          <p:cNvSpPr/>
          <p:nvPr/>
        </p:nvSpPr>
        <p:spPr>
          <a:xfrm>
            <a:off x="5013932" y="3213417"/>
            <a:ext cx="2811780" cy="10058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Conceptual Model</a:t>
            </a:r>
            <a:endParaRPr lang="en-US" dirty="0"/>
          </a:p>
        </p:txBody>
      </p:sp>
      <p:sp>
        <p:nvSpPr>
          <p:cNvPr id="6" name="Flowchart: Document 5"/>
          <p:cNvSpPr/>
          <p:nvPr/>
        </p:nvSpPr>
        <p:spPr>
          <a:xfrm>
            <a:off x="4111716" y="19961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7" name="Flowchart: Document 6"/>
          <p:cNvSpPr/>
          <p:nvPr/>
        </p:nvSpPr>
        <p:spPr>
          <a:xfrm>
            <a:off x="4264116" y="21485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Cyber</a:t>
            </a:r>
          </a:p>
        </p:txBody>
      </p:sp>
      <p:sp>
        <p:nvSpPr>
          <p:cNvPr id="8" name="Flowchart: Document 7"/>
          <p:cNvSpPr/>
          <p:nvPr/>
        </p:nvSpPr>
        <p:spPr>
          <a:xfrm>
            <a:off x="4736691" y="48345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Criminal</a:t>
            </a:r>
          </a:p>
        </p:txBody>
      </p:sp>
      <p:sp>
        <p:nvSpPr>
          <p:cNvPr id="9" name="Flowchart: Document 8"/>
          <p:cNvSpPr/>
          <p:nvPr/>
        </p:nvSpPr>
        <p:spPr>
          <a:xfrm>
            <a:off x="4889091" y="49869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Criminal</a:t>
            </a:r>
          </a:p>
        </p:txBody>
      </p:sp>
      <p:sp>
        <p:nvSpPr>
          <p:cNvPr id="10" name="Flowchart: Document 9"/>
          <p:cNvSpPr/>
          <p:nvPr/>
        </p:nvSpPr>
        <p:spPr>
          <a:xfrm>
            <a:off x="7155152" y="4864735"/>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1" name="Flowchart: Document 10"/>
          <p:cNvSpPr/>
          <p:nvPr/>
        </p:nvSpPr>
        <p:spPr>
          <a:xfrm>
            <a:off x="7307552" y="5017135"/>
            <a:ext cx="134493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Infrastructure</a:t>
            </a:r>
          </a:p>
        </p:txBody>
      </p:sp>
      <p:sp>
        <p:nvSpPr>
          <p:cNvPr id="12" name="Flowchart: Document 11"/>
          <p:cNvSpPr/>
          <p:nvPr/>
        </p:nvSpPr>
        <p:spPr>
          <a:xfrm>
            <a:off x="5745452" y="13655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3" name="Flowchart: Document 12"/>
          <p:cNvSpPr/>
          <p:nvPr/>
        </p:nvSpPr>
        <p:spPr>
          <a:xfrm>
            <a:off x="5897852" y="15179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Terrorism</a:t>
            </a:r>
          </a:p>
        </p:txBody>
      </p:sp>
      <p:sp>
        <p:nvSpPr>
          <p:cNvPr id="14" name="Flowchart: Document 13"/>
          <p:cNvSpPr/>
          <p:nvPr/>
        </p:nvSpPr>
        <p:spPr>
          <a:xfrm>
            <a:off x="7456142" y="20056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5" name="Flowchart: Document 14"/>
          <p:cNvSpPr/>
          <p:nvPr/>
        </p:nvSpPr>
        <p:spPr>
          <a:xfrm>
            <a:off x="7608542" y="21580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Disasters</a:t>
            </a:r>
          </a:p>
        </p:txBody>
      </p:sp>
      <p:sp>
        <p:nvSpPr>
          <p:cNvPr id="17" name="Left-Right Arrow 16"/>
          <p:cNvSpPr/>
          <p:nvPr/>
        </p:nvSpPr>
        <p:spPr>
          <a:xfrm rot="18151234">
            <a:off x="5146267" y="418458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8" name="Left-Right Arrow 17"/>
          <p:cNvSpPr/>
          <p:nvPr/>
        </p:nvSpPr>
        <p:spPr>
          <a:xfrm rot="5400000">
            <a:off x="5949286" y="229711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9" name="Left-Right Arrow 18"/>
          <p:cNvSpPr/>
          <p:nvPr/>
        </p:nvSpPr>
        <p:spPr>
          <a:xfrm rot="1881944">
            <a:off x="4754710" y="279772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0" name="Left-Right Arrow 19"/>
          <p:cNvSpPr/>
          <p:nvPr/>
        </p:nvSpPr>
        <p:spPr>
          <a:xfrm rot="18581492">
            <a:off x="6915122" y="272383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1" name="Left-Right Arrow 20"/>
          <p:cNvSpPr/>
          <p:nvPr/>
        </p:nvSpPr>
        <p:spPr>
          <a:xfrm rot="3264445">
            <a:off x="6806537" y="419143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4" name="TextBox 3"/>
          <p:cNvSpPr txBox="1"/>
          <p:nvPr/>
        </p:nvSpPr>
        <p:spPr>
          <a:xfrm>
            <a:off x="5143053" y="798286"/>
            <a:ext cx="2597361" cy="369332"/>
          </a:xfrm>
          <a:prstGeom prst="rect">
            <a:avLst/>
          </a:prstGeom>
          <a:noFill/>
        </p:spPr>
        <p:txBody>
          <a:bodyPr wrap="none" rtlCol="0">
            <a:spAutoFit/>
          </a:bodyPr>
          <a:lstStyle/>
          <a:p>
            <a:r>
              <a:rPr lang="en-US" dirty="0" smtClean="0">
                <a:solidFill>
                  <a:srgbClr val="FF0000"/>
                </a:solidFill>
              </a:rPr>
              <a:t>Highlight O(N) vs. O(N^2)</a:t>
            </a:r>
            <a:endParaRPr lang="en-US" dirty="0">
              <a:solidFill>
                <a:srgbClr val="FF0000"/>
              </a:solidFill>
            </a:endParaRPr>
          </a:p>
        </p:txBody>
      </p:sp>
      <p:sp>
        <p:nvSpPr>
          <p:cNvPr id="16" name="Footer Placeholder 15"/>
          <p:cNvSpPr>
            <a:spLocks noGrp="1"/>
          </p:cNvSpPr>
          <p:nvPr>
            <p:ph type="ftr" sz="quarter" idx="12"/>
          </p:nvPr>
        </p:nvSpPr>
        <p:spPr/>
        <p:txBody>
          <a:bodyPr/>
          <a:lstStyle/>
          <a:p>
            <a:r>
              <a:rPr lang="en-US" smtClean="0"/>
              <a:t>OMG Threat &amp; Risk for STIDS 2015</a:t>
            </a:r>
            <a:endParaRPr lang="en-US"/>
          </a:p>
        </p:txBody>
      </p:sp>
      <p:sp>
        <p:nvSpPr>
          <p:cNvPr id="22" name="Slide Number Placeholder 21"/>
          <p:cNvSpPr>
            <a:spLocks noGrp="1"/>
          </p:cNvSpPr>
          <p:nvPr>
            <p:ph type="sldNum" sz="quarter" idx="11"/>
          </p:nvPr>
        </p:nvSpPr>
        <p:spPr/>
        <p:txBody>
          <a:bodyPr/>
          <a:lstStyle/>
          <a:p>
            <a:fld id="{C5349D12-3EF0-44B0-8484-0F10BE0E01DA}" type="slidenum">
              <a:rPr lang="en-US" smtClean="0"/>
              <a:t>6</a:t>
            </a:fld>
            <a:endParaRPr lang="en-US"/>
          </a:p>
        </p:txBody>
      </p:sp>
      <p:sp>
        <p:nvSpPr>
          <p:cNvPr id="23" name="Date Placeholder 22"/>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3135276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ight Arrow Callout 21"/>
          <p:cNvSpPr/>
          <p:nvPr/>
        </p:nvSpPr>
        <p:spPr>
          <a:xfrm>
            <a:off x="343018" y="1324352"/>
            <a:ext cx="5498372" cy="3054727"/>
          </a:xfrm>
          <a:prstGeom prst="rightArrowCallout">
            <a:avLst>
              <a:gd name="adj1" fmla="val 25000"/>
              <a:gd name="adj2" fmla="val 29536"/>
              <a:gd name="adj3" fmla="val 13042"/>
              <a:gd name="adj4" fmla="val 84962"/>
            </a:avLst>
          </a:prstGeom>
          <a:solidFill>
            <a:srgbClr val="2650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C:\Users\Cory\AppData\Local\Microsoft\Windows\Temporary Internet Files\Content.IE5\8HTUHAU1\puzzl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90" y="1310996"/>
            <a:ext cx="4663148" cy="371820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64329" y="141027"/>
            <a:ext cx="8229600" cy="1143000"/>
          </a:xfrm>
        </p:spPr>
        <p:txBody>
          <a:bodyPr/>
          <a:lstStyle/>
          <a:p>
            <a:r>
              <a:rPr lang="en-US" dirty="0" smtClean="0"/>
              <a:t>Conceptual Model Inputs</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37805" y="1940034"/>
            <a:ext cx="2943225" cy="1763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lowchart: Document 4"/>
          <p:cNvSpPr/>
          <p:nvPr/>
        </p:nvSpPr>
        <p:spPr>
          <a:xfrm>
            <a:off x="634429" y="1468618"/>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NIEM</a:t>
            </a:r>
          </a:p>
          <a:p>
            <a:pPr algn="ctr"/>
            <a:r>
              <a:rPr lang="en-US" sz="1600" dirty="0" smtClean="0"/>
              <a:t>(General)</a:t>
            </a:r>
            <a:endParaRPr lang="en-US" sz="1600" dirty="0"/>
          </a:p>
        </p:txBody>
      </p:sp>
      <p:sp>
        <p:nvSpPr>
          <p:cNvPr id="7" name="Flowchart: Document 6"/>
          <p:cNvSpPr/>
          <p:nvPr/>
        </p:nvSpPr>
        <p:spPr>
          <a:xfrm>
            <a:off x="634429" y="2432015"/>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STIX</a:t>
            </a:r>
          </a:p>
          <a:p>
            <a:pPr algn="ctr"/>
            <a:r>
              <a:rPr lang="en-US" sz="1600" dirty="0" smtClean="0"/>
              <a:t>(Cyber)</a:t>
            </a:r>
            <a:endParaRPr lang="en-US" sz="1600" dirty="0"/>
          </a:p>
        </p:txBody>
      </p:sp>
      <p:sp>
        <p:nvSpPr>
          <p:cNvPr id="8" name="Flowchart: Document 7"/>
          <p:cNvSpPr/>
          <p:nvPr/>
        </p:nvSpPr>
        <p:spPr>
          <a:xfrm>
            <a:off x="2070206" y="2424193"/>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OGC</a:t>
            </a:r>
          </a:p>
          <a:p>
            <a:pPr algn="ctr"/>
            <a:r>
              <a:rPr lang="en-US" sz="1600" dirty="0" smtClean="0"/>
              <a:t>(Geo)</a:t>
            </a:r>
            <a:endParaRPr lang="en-US" sz="1600" dirty="0"/>
          </a:p>
        </p:txBody>
      </p:sp>
      <p:sp>
        <p:nvSpPr>
          <p:cNvPr id="9" name="Flowchart: Document 8"/>
          <p:cNvSpPr/>
          <p:nvPr/>
        </p:nvSpPr>
        <p:spPr>
          <a:xfrm>
            <a:off x="2070206" y="1457185"/>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KDM</a:t>
            </a:r>
          </a:p>
          <a:p>
            <a:pPr algn="ctr"/>
            <a:r>
              <a:rPr lang="en-US" sz="1600" dirty="0" smtClean="0"/>
              <a:t>(Risk)</a:t>
            </a:r>
            <a:endParaRPr lang="en-US" sz="1600" dirty="0"/>
          </a:p>
        </p:txBody>
      </p:sp>
      <p:sp>
        <p:nvSpPr>
          <p:cNvPr id="10" name="Flowchart: Document 9"/>
          <p:cNvSpPr/>
          <p:nvPr/>
        </p:nvSpPr>
        <p:spPr>
          <a:xfrm>
            <a:off x="2070206" y="3351918"/>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SEI</a:t>
            </a:r>
            <a:r>
              <a:rPr lang="en-US" sz="1600" dirty="0" smtClean="0"/>
              <a:t> </a:t>
            </a:r>
          </a:p>
          <a:p>
            <a:pPr algn="ctr"/>
            <a:r>
              <a:rPr lang="en-US" sz="1600" dirty="0" smtClean="0"/>
              <a:t>(Safety)</a:t>
            </a:r>
            <a:endParaRPr lang="en-US" sz="1600" dirty="0"/>
          </a:p>
        </p:txBody>
      </p:sp>
      <p:sp>
        <p:nvSpPr>
          <p:cNvPr id="11" name="Flowchart: Document 10"/>
          <p:cNvSpPr/>
          <p:nvPr/>
        </p:nvSpPr>
        <p:spPr>
          <a:xfrm>
            <a:off x="3463755" y="2400404"/>
            <a:ext cx="1451493"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EDXL</a:t>
            </a:r>
          </a:p>
          <a:p>
            <a:pPr algn="ctr"/>
            <a:r>
              <a:rPr lang="en-US" dirty="0" smtClean="0"/>
              <a:t>(Emergency)</a:t>
            </a:r>
            <a:endParaRPr lang="en-US" dirty="0"/>
          </a:p>
        </p:txBody>
      </p:sp>
      <p:sp>
        <p:nvSpPr>
          <p:cNvPr id="12" name="Flowchart: Document 11"/>
          <p:cNvSpPr/>
          <p:nvPr/>
        </p:nvSpPr>
        <p:spPr>
          <a:xfrm>
            <a:off x="634429" y="3351918"/>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FIBO (Finance)</a:t>
            </a:r>
            <a:endParaRPr lang="en-US" dirty="0"/>
          </a:p>
        </p:txBody>
      </p:sp>
      <p:sp>
        <p:nvSpPr>
          <p:cNvPr id="42" name="TextBox 41"/>
          <p:cNvSpPr txBox="1"/>
          <p:nvPr/>
        </p:nvSpPr>
        <p:spPr>
          <a:xfrm>
            <a:off x="6176843" y="1324352"/>
            <a:ext cx="2501006" cy="461665"/>
          </a:xfrm>
          <a:prstGeom prst="rect">
            <a:avLst/>
          </a:prstGeom>
          <a:noFill/>
        </p:spPr>
        <p:txBody>
          <a:bodyPr wrap="none" rtlCol="0">
            <a:spAutoFit/>
          </a:bodyPr>
          <a:lstStyle/>
          <a:p>
            <a:r>
              <a:rPr lang="en-US" sz="2400" dirty="0" smtClean="0"/>
              <a:t>Conceptual Model</a:t>
            </a:r>
            <a:endParaRPr lang="en-US" sz="2400" dirty="0"/>
          </a:p>
        </p:txBody>
      </p:sp>
      <p:sp>
        <p:nvSpPr>
          <p:cNvPr id="49" name="Flowchart: Document 48"/>
          <p:cNvSpPr/>
          <p:nvPr/>
        </p:nvSpPr>
        <p:spPr>
          <a:xfrm>
            <a:off x="3463755" y="1450568"/>
            <a:ext cx="1451493"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NIST Framework</a:t>
            </a:r>
            <a:endParaRPr lang="en-US" dirty="0"/>
          </a:p>
        </p:txBody>
      </p:sp>
      <p:sp>
        <p:nvSpPr>
          <p:cNvPr id="50" name="Flowchart: Document 49"/>
          <p:cNvSpPr/>
          <p:nvPr/>
        </p:nvSpPr>
        <p:spPr>
          <a:xfrm>
            <a:off x="3451249" y="3300644"/>
            <a:ext cx="1451493"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 OES</a:t>
            </a:r>
          </a:p>
          <a:p>
            <a:pPr algn="ctr"/>
            <a:r>
              <a:rPr lang="en-US" dirty="0" smtClean="0"/>
              <a:t>(Health)</a:t>
            </a:r>
            <a:endParaRPr lang="en-US" dirty="0"/>
          </a:p>
        </p:txBody>
      </p:sp>
      <p:sp>
        <p:nvSpPr>
          <p:cNvPr id="51" name="Flowchart: Document 50"/>
          <p:cNvSpPr/>
          <p:nvPr/>
        </p:nvSpPr>
        <p:spPr>
          <a:xfrm>
            <a:off x="634429" y="4267200"/>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ISO</a:t>
            </a:r>
          </a:p>
          <a:p>
            <a:pPr algn="ctr"/>
            <a:r>
              <a:rPr lang="en-US" dirty="0" smtClean="0"/>
              <a:t>(Risk)</a:t>
            </a:r>
            <a:endParaRPr lang="en-US" dirty="0"/>
          </a:p>
        </p:txBody>
      </p:sp>
      <p:sp>
        <p:nvSpPr>
          <p:cNvPr id="52" name="Flowchart: Document 51"/>
          <p:cNvSpPr/>
          <p:nvPr/>
        </p:nvSpPr>
        <p:spPr>
          <a:xfrm>
            <a:off x="2076964" y="4267200"/>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ISO</a:t>
            </a:r>
          </a:p>
          <a:p>
            <a:pPr algn="ctr"/>
            <a:r>
              <a:rPr lang="en-US" dirty="0" smtClean="0"/>
              <a:t>(Units)</a:t>
            </a:r>
            <a:endParaRPr lang="en-US" dirty="0"/>
          </a:p>
        </p:txBody>
      </p:sp>
      <p:sp>
        <p:nvSpPr>
          <p:cNvPr id="53" name="Flowchart: Document 52"/>
          <p:cNvSpPr/>
          <p:nvPr/>
        </p:nvSpPr>
        <p:spPr>
          <a:xfrm>
            <a:off x="3567395" y="4267200"/>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RMS</a:t>
            </a:r>
          </a:p>
          <a:p>
            <a:pPr algn="ctr"/>
            <a:r>
              <a:rPr lang="en-US" dirty="0" smtClean="0"/>
              <a:t>(Custody)</a:t>
            </a:r>
            <a:endParaRPr lang="en-US" dirty="0"/>
          </a:p>
        </p:txBody>
      </p:sp>
      <p:sp>
        <p:nvSpPr>
          <p:cNvPr id="2" name="TextBox 1"/>
          <p:cNvSpPr txBox="1"/>
          <p:nvPr/>
        </p:nvSpPr>
        <p:spPr>
          <a:xfrm>
            <a:off x="377402" y="5383306"/>
            <a:ext cx="4804198" cy="923330"/>
          </a:xfrm>
          <a:prstGeom prst="rect">
            <a:avLst/>
          </a:prstGeom>
          <a:noFill/>
        </p:spPr>
        <p:txBody>
          <a:bodyPr wrap="square" rtlCol="0">
            <a:spAutoFit/>
          </a:bodyPr>
          <a:lstStyle/>
          <a:p>
            <a:r>
              <a:rPr lang="en-US" i="1" dirty="0" smtClean="0"/>
              <a:t>There is still more to do to fully integrate the above and we anticipate more inputs and use cases</a:t>
            </a:r>
            <a:endParaRPr lang="en-US" i="1" dirty="0"/>
          </a:p>
        </p:txBody>
      </p:sp>
      <p:grpSp>
        <p:nvGrpSpPr>
          <p:cNvPr id="27" name="Group 26"/>
          <p:cNvGrpSpPr/>
          <p:nvPr/>
        </p:nvGrpSpPr>
        <p:grpSpPr>
          <a:xfrm>
            <a:off x="6564493" y="3703815"/>
            <a:ext cx="1752600" cy="2342879"/>
            <a:chOff x="6564493" y="3703815"/>
            <a:chExt cx="1752600" cy="2342879"/>
          </a:xfrm>
        </p:grpSpPr>
        <p:sp>
          <p:nvSpPr>
            <p:cNvPr id="3" name="Down Arrow Callout 2"/>
            <p:cNvSpPr/>
            <p:nvPr/>
          </p:nvSpPr>
          <p:spPr>
            <a:xfrm>
              <a:off x="6678793" y="3703815"/>
              <a:ext cx="1524000" cy="1143882"/>
            </a:xfrm>
            <a:prstGeom prst="downArrowCallou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MAP</a:t>
              </a:r>
              <a:endParaRPr lang="en-US" dirty="0"/>
            </a:p>
          </p:txBody>
        </p:sp>
        <p:sp>
          <p:nvSpPr>
            <p:cNvPr id="15" name="Flowchart: Multidocument 14"/>
            <p:cNvSpPr/>
            <p:nvPr/>
          </p:nvSpPr>
          <p:spPr>
            <a:xfrm>
              <a:off x="6564493" y="4876800"/>
              <a:ext cx="1752600" cy="1169894"/>
            </a:xfrm>
            <a:prstGeom prst="flowChartMultidocumen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STIX, NIEM, EDXL, Others</a:t>
              </a:r>
              <a:endParaRPr lang="en-US" dirty="0"/>
            </a:p>
          </p:txBody>
        </p:sp>
      </p:gr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13" name="Slide Number Placeholder 12"/>
          <p:cNvSpPr>
            <a:spLocks noGrp="1"/>
          </p:cNvSpPr>
          <p:nvPr>
            <p:ph type="sldNum" sz="quarter" idx="11"/>
          </p:nvPr>
        </p:nvSpPr>
        <p:spPr/>
        <p:txBody>
          <a:bodyPr/>
          <a:lstStyle/>
          <a:p>
            <a:fld id="{C5349D12-3EF0-44B0-8484-0F10BE0E01DA}" type="slidenum">
              <a:rPr lang="en-US" smtClean="0"/>
              <a:t>7</a:t>
            </a:fld>
            <a:endParaRPr lang="en-US"/>
          </a:p>
        </p:txBody>
      </p:sp>
      <p:sp>
        <p:nvSpPr>
          <p:cNvPr id="14" name="Date Placeholder 13"/>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422647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smtClean="0"/>
              <a:t>Building a community and standards to protect against threats and risks</a:t>
            </a:r>
            <a:endParaRPr lang="en-US" dirty="0"/>
          </a:p>
        </p:txBody>
      </p:sp>
      <p:sp>
        <p:nvSpPr>
          <p:cNvPr id="6" name="Title 5"/>
          <p:cNvSpPr>
            <a:spLocks noGrp="1"/>
          </p:cNvSpPr>
          <p:nvPr>
            <p:ph type="title"/>
          </p:nvPr>
        </p:nvSpPr>
        <p:spPr/>
        <p:txBody>
          <a:bodyPr/>
          <a:lstStyle/>
          <a:p>
            <a:r>
              <a:rPr lang="en-US" dirty="0" smtClean="0"/>
              <a:t>The Process</a:t>
            </a:r>
            <a:endParaRPr lang="en-US" dirty="0"/>
          </a:p>
        </p:txBody>
      </p:sp>
      <p:sp>
        <p:nvSpPr>
          <p:cNvPr id="5" name="Footer Placeholder 4"/>
          <p:cNvSpPr>
            <a:spLocks noGrp="1"/>
          </p:cNvSpPr>
          <p:nvPr>
            <p:ph type="ftr" sz="quarter" idx="12"/>
          </p:nvPr>
        </p:nvSpPr>
        <p:spPr/>
        <p:txBody>
          <a:bodyPr/>
          <a:lstStyle/>
          <a:p>
            <a:r>
              <a:rPr lang="en-US" smtClean="0"/>
              <a:t>OMG Threat &amp; Risk for STIDS 2015</a:t>
            </a:r>
            <a:endParaRPr lang="en-US"/>
          </a:p>
        </p:txBody>
      </p:sp>
      <p:sp>
        <p:nvSpPr>
          <p:cNvPr id="8" name="Slide Number Placeholder 7"/>
          <p:cNvSpPr>
            <a:spLocks noGrp="1"/>
          </p:cNvSpPr>
          <p:nvPr>
            <p:ph type="sldNum" sz="quarter" idx="11"/>
          </p:nvPr>
        </p:nvSpPr>
        <p:spPr/>
        <p:txBody>
          <a:bodyPr/>
          <a:lstStyle/>
          <a:p>
            <a:fld id="{C5349D12-3EF0-44B0-8484-0F10BE0E01DA}" type="slidenum">
              <a:rPr lang="en-US" smtClean="0"/>
              <a:t>8</a:t>
            </a:fld>
            <a:endParaRPr lang="en-US"/>
          </a:p>
        </p:txBody>
      </p:sp>
      <p:sp>
        <p:nvSpPr>
          <p:cNvPr id="9" name="Date Placeholder 8"/>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6792507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lnSpcReduction="10000"/>
          </a:bodyPr>
          <a:lstStyle/>
          <a:p>
            <a:r>
              <a:rPr lang="en-US" dirty="0" smtClean="0"/>
              <a:t>Our goal is to create and encourage</a:t>
            </a:r>
          </a:p>
          <a:p>
            <a:pPr marL="285750" indent="-285750">
              <a:buFont typeface="Arial" panose="020B0604020202020204" pitchFamily="34" charset="0"/>
              <a:buChar char="•"/>
            </a:pPr>
            <a:r>
              <a:rPr lang="en-US" dirty="0" smtClean="0"/>
              <a:t>Open standards for threat and risk information sharing</a:t>
            </a:r>
          </a:p>
          <a:p>
            <a:pPr marL="285750" indent="-285750">
              <a:buFont typeface="Arial" panose="020B0604020202020204" pitchFamily="34" charset="0"/>
              <a:buChar char="•"/>
            </a:pPr>
            <a:r>
              <a:rPr lang="en-US" dirty="0" smtClean="0"/>
              <a:t>A community of information providers, consumers, analysts and products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 standards process is organized under the “Object Management Group” (</a:t>
            </a:r>
            <a:r>
              <a:rPr lang="en-US" dirty="0" smtClean="0">
                <a:hlinkClick r:id="rId2"/>
              </a:rPr>
              <a:t>www.omg.org</a:t>
            </a:r>
            <a:r>
              <a:rPr lang="en-US" dirty="0" smtClean="0"/>
              <a:t>)</a:t>
            </a:r>
          </a:p>
          <a:p>
            <a:pPr marL="285750" indent="-285750">
              <a:buFont typeface="Arial" panose="020B0604020202020204" pitchFamily="34" charset="0"/>
              <a:buChar char="•"/>
            </a:pPr>
            <a:r>
              <a:rPr lang="en-US" dirty="0" smtClean="0"/>
              <a:t>The community “home” is </a:t>
            </a:r>
            <a:r>
              <a:rPr lang="en-US" dirty="0" smtClean="0">
                <a:hlinkClick r:id="rId3"/>
              </a:rPr>
              <a:t>www.threatrisk.org</a:t>
            </a:r>
            <a:endParaRPr lang="en-US" dirty="0" smtClean="0"/>
          </a:p>
          <a:p>
            <a:pPr marL="285750" indent="-285750">
              <a:buFont typeface="Arial" panose="020B0604020202020204" pitchFamily="34" charset="0"/>
              <a:buChar char="•"/>
            </a:pPr>
            <a:endParaRPr lang="en-US" dirty="0"/>
          </a:p>
          <a:p>
            <a:r>
              <a:rPr lang="en-US" dirty="0" smtClean="0"/>
              <a:t>While not required by OMG process, the submission team publishes draft specifications to invite comment, engagement, community building and implementation. OMG Membership is encouraged but not required.</a:t>
            </a:r>
          </a:p>
          <a:p>
            <a:r>
              <a:rPr lang="en-US" dirty="0" smtClean="0"/>
              <a:t>Stakeholders may contribute to the specification.</a:t>
            </a:r>
          </a:p>
          <a:p>
            <a:r>
              <a:rPr lang="en-US" dirty="0" smtClean="0"/>
              <a:t>We are also exploring options for open source implementations</a:t>
            </a:r>
          </a:p>
          <a:p>
            <a:pPr marL="285750" indent="-285750">
              <a:buFont typeface="Arial" panose="020B0604020202020204" pitchFamily="34" charset="0"/>
              <a:buChar char="•"/>
            </a:pPr>
            <a:endParaRPr lang="en-US" dirty="0"/>
          </a:p>
        </p:txBody>
      </p:sp>
      <p:sp>
        <p:nvSpPr>
          <p:cNvPr id="6" name="Title 5"/>
          <p:cNvSpPr>
            <a:spLocks noGrp="1"/>
          </p:cNvSpPr>
          <p:nvPr>
            <p:ph type="title"/>
          </p:nvPr>
        </p:nvSpPr>
        <p:spPr/>
        <p:txBody>
          <a:bodyPr/>
          <a:lstStyle/>
          <a:p>
            <a:r>
              <a:rPr lang="en-US" dirty="0" smtClean="0"/>
              <a:t>Open Community Process</a:t>
            </a:r>
            <a:endParaRPr lang="en-US" dirty="0"/>
          </a:p>
        </p:txBody>
      </p:sp>
      <p:sp>
        <p:nvSpPr>
          <p:cNvPr id="7" name="Footer Placeholder 6"/>
          <p:cNvSpPr>
            <a:spLocks noGrp="1"/>
          </p:cNvSpPr>
          <p:nvPr>
            <p:ph type="ftr" sz="quarter" idx="16"/>
          </p:nvPr>
        </p:nvSpPr>
        <p:spPr/>
        <p:txBody>
          <a:bodyPr/>
          <a:lstStyle/>
          <a:p>
            <a:r>
              <a:rPr lang="en-US" smtClean="0"/>
              <a:t>OMG Threat &amp; Risk for STIDS 2015</a:t>
            </a:r>
            <a:endParaRPr lang="en-US"/>
          </a:p>
        </p:txBody>
      </p:sp>
      <p:sp>
        <p:nvSpPr>
          <p:cNvPr id="8" name="Slide Number Placeholder 7"/>
          <p:cNvSpPr>
            <a:spLocks noGrp="1"/>
          </p:cNvSpPr>
          <p:nvPr>
            <p:ph type="sldNum" sz="quarter" idx="15"/>
          </p:nvPr>
        </p:nvSpPr>
        <p:spPr/>
        <p:txBody>
          <a:bodyPr/>
          <a:lstStyle/>
          <a:p>
            <a:fld id="{C5349D12-3EF0-44B0-8484-0F10BE0E01DA}" type="slidenum">
              <a:rPr lang="en-US" smtClean="0"/>
              <a:t>9</a:t>
            </a:fld>
            <a:endParaRPr lang="en-US"/>
          </a:p>
        </p:txBody>
      </p:sp>
      <p:sp>
        <p:nvSpPr>
          <p:cNvPr id="9" name="Date Placeholder 8"/>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34919261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lar">
  <a:themeElements>
    <a:clrScheme name="Mylar">
      <a:dk1>
        <a:srgbClr val="000000"/>
      </a:dk1>
      <a:lt1>
        <a:srgbClr val="FFFFFF"/>
      </a:lt1>
      <a:dk2>
        <a:srgbClr val="656162"/>
      </a:dk2>
      <a:lt2>
        <a:srgbClr val="E0DACC"/>
      </a:lt2>
      <a:accent1>
        <a:srgbClr val="4A5A7A"/>
      </a:accent1>
      <a:accent2>
        <a:srgbClr val="F7BD40"/>
      </a:accent2>
      <a:accent3>
        <a:srgbClr val="975C00"/>
      </a:accent3>
      <a:accent4>
        <a:srgbClr val="754D41"/>
      </a:accent4>
      <a:accent5>
        <a:srgbClr val="838995"/>
      </a:accent5>
      <a:accent6>
        <a:srgbClr val="687B66"/>
      </a:accent6>
      <a:hlink>
        <a:srgbClr val="B5740B"/>
      </a:hlink>
      <a:folHlink>
        <a:srgbClr val="7483A0"/>
      </a:folHlink>
    </a:clrScheme>
    <a:fontScheme name="Mylar">
      <a:maj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ylar">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effectStyle>
        <a:effectStyle>
          <a:effectLst>
            <a:innerShdw blurRad="50800" dist="25400" dir="13500000">
              <a:srgbClr val="000000">
                <a:alpha val="75000"/>
              </a:srgbClr>
            </a:innerShdw>
            <a:outerShdw blurRad="50800" dist="25400" dir="5400000" rotWithShape="0">
              <a:srgbClr val="000000">
                <a:alpha val="50000"/>
              </a:srgbClr>
            </a:outerShdw>
          </a:effectLst>
          <a:scene3d>
            <a:camera prst="orthographicFront">
              <a:rot lat="0" lon="0" rev="0"/>
            </a:camera>
            <a:lightRig rig="threePt" dir="tl"/>
          </a:scene3d>
          <a:sp3d prstMaterial="dkEdge">
            <a:bevelT w="25400" h="508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tint val="100000"/>
                <a:shade val="30000"/>
                <a:alpha val="100000"/>
                <a:satMod val="255000"/>
                <a:lumMod val="100000"/>
              </a:schemeClr>
            </a:gs>
          </a:gsLst>
          <a:path path="circle">
            <a:fillToRect l="50000" t="-80000" r="50000" b="180000"/>
          </a:path>
        </a:gradFill>
        <a:blipFill rotWithShape="1">
          <a:blip xmlns:r="http://schemas.openxmlformats.org/officeDocument/2006/relationships" r:embed="rId1">
            <a:duotone>
              <a:schemeClr val="phClr">
                <a:lumMod val="80000"/>
              </a:schemeClr>
              <a:schemeClr val="phClr">
                <a:tint val="50000"/>
                <a:lumMod val="1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5092</TotalTime>
  <Words>2256</Words>
  <Application>Microsoft Office PowerPoint</Application>
  <PresentationFormat>On-screen Show (4:3)</PresentationFormat>
  <Paragraphs>422</Paragraphs>
  <Slides>32</Slides>
  <Notes>5</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Arial</vt:lpstr>
      <vt:lpstr>ＭＳ Ｐゴシック</vt:lpstr>
      <vt:lpstr>Wingdings</vt:lpstr>
      <vt:lpstr>Century Gothic</vt:lpstr>
      <vt:lpstr>Times New Roman</vt:lpstr>
      <vt:lpstr>Franklin Gothic Book</vt:lpstr>
      <vt:lpstr>Tahoma</vt:lpstr>
      <vt:lpstr>Tunga</vt:lpstr>
      <vt:lpstr>Corbel</vt:lpstr>
      <vt:lpstr>Lucida Grande</vt:lpstr>
      <vt:lpstr>Calibri</vt:lpstr>
      <vt:lpstr>Mylar</vt:lpstr>
      <vt:lpstr>Operational Threat &amp; Risk Information Sharing and Analytics</vt:lpstr>
      <vt:lpstr>Draft specification artifacts</vt:lpstr>
      <vt:lpstr>Problem Space</vt:lpstr>
      <vt:lpstr>What we need is an integrating framework that supports automated data mapping</vt:lpstr>
      <vt:lpstr>Primary classes of use cases</vt:lpstr>
      <vt:lpstr>Approach</vt:lpstr>
      <vt:lpstr>Conceptual Model Inputs</vt:lpstr>
      <vt:lpstr>The Process</vt:lpstr>
      <vt:lpstr>Open Community Process</vt:lpstr>
      <vt:lpstr>Who Is OMG?</vt:lpstr>
      <vt:lpstr>Developing Standards</vt:lpstr>
      <vt:lpstr>OMG’s Best-Known Successes</vt:lpstr>
      <vt:lpstr>Submitters and Contributors (Thus Far)</vt:lpstr>
      <vt:lpstr>Summary Of OMG RFP Process</vt:lpstr>
      <vt:lpstr>Status</vt:lpstr>
      <vt:lpstr>Stakeholder roles in our community</vt:lpstr>
      <vt:lpstr>Use Case – Critical Infrastructure</vt:lpstr>
      <vt:lpstr>Potential Information Flows</vt:lpstr>
      <vt:lpstr>Example - Snowmageddon</vt:lpstr>
      <vt:lpstr>Example of structuring risk information</vt:lpstr>
      <vt:lpstr>A Potential Storm? Who said this?</vt:lpstr>
      <vt:lpstr>Precepts</vt:lpstr>
      <vt:lpstr>Core Concept: Comprehending Planned and Unplanned Threats</vt:lpstr>
      <vt:lpstr>Core Concept: Attacker/Defender Symmetry</vt:lpstr>
      <vt:lpstr>Understanding the models</vt:lpstr>
      <vt:lpstr>Kinds of models</vt:lpstr>
      <vt:lpstr>Pivoting Through a Conceptual Model</vt:lpstr>
      <vt:lpstr>Mappings included</vt:lpstr>
      <vt:lpstr>Representing the data and schema</vt:lpstr>
      <vt:lpstr>Conceptual Model Layering</vt:lpstr>
      <vt:lpstr>Conceptual Model Packages</vt:lpstr>
      <vt:lpstr>Next Steps</vt:lpstr>
    </vt:vector>
  </TitlesOfParts>
  <Company>Model Driven Solutions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Threat/Risk Information Sharing and Analytics</dc:title>
  <dc:creator>Cory Casanave</dc:creator>
  <cp:lastModifiedBy>Cory Casanave</cp:lastModifiedBy>
  <cp:revision>280</cp:revision>
  <dcterms:created xsi:type="dcterms:W3CDTF">2014-12-22T21:21:42Z</dcterms:created>
  <dcterms:modified xsi:type="dcterms:W3CDTF">2016-01-14T20:25:56Z</dcterms:modified>
</cp:coreProperties>
</file>